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5.jpg" ContentType="image/jpg"/>
  <Override PartName="/ppt/media/image6.jpg" ContentType="image/jpg"/>
  <Override PartName="/ppt/media/image7.jpg" ContentType="image/jpg"/>
  <Override PartName="/ppt/notesSlides/notesSlide8.xml" ContentType="application/vnd.openxmlformats-officedocument.presentationml.notesSlide+xml"/>
  <Override PartName="/ppt/media/image8.jpg" ContentType="image/jpg"/>
  <Override PartName="/ppt/media/image9.jpg" ContentType="image/jpg"/>
  <Override PartName="/ppt/media/image10.jpg" ContentType="image/jp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74" r:id="rId3"/>
    <p:sldId id="258" r:id="rId4"/>
    <p:sldId id="259" r:id="rId5"/>
    <p:sldId id="280" r:id="rId6"/>
    <p:sldId id="281" r:id="rId7"/>
    <p:sldId id="282" r:id="rId8"/>
    <p:sldId id="263" r:id="rId9"/>
    <p:sldId id="264" r:id="rId10"/>
    <p:sldId id="283" r:id="rId11"/>
    <p:sldId id="266" r:id="rId12"/>
    <p:sldId id="267" r:id="rId13"/>
    <p:sldId id="269" r:id="rId14"/>
    <p:sldId id="285" r:id="rId15"/>
    <p:sldId id="268" r:id="rId16"/>
    <p:sldId id="257" r:id="rId17"/>
    <p:sldId id="270" r:id="rId18"/>
    <p:sldId id="271" r:id="rId19"/>
    <p:sldId id="275" r:id="rId20"/>
    <p:sldId id="276" r:id="rId21"/>
    <p:sldId id="277" r:id="rId22"/>
    <p:sldId id="278" r:id="rId23"/>
    <p:sldId id="279" r:id="rId24"/>
    <p:sldId id="272" r:id="rId25"/>
    <p:sldId id="287" r:id="rId26"/>
    <p:sldId id="284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7E0"/>
    <a:srgbClr val="362418"/>
    <a:srgbClr val="CDA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68B86-FCC2-4FB6-808D-0D799C533C73}" v="26" dt="2026-08-26T04:20:38.692"/>
    <p1510:client id="{4E964039-680B-45D6-9531-4AD396A9AAA5}" v="44" dt="2026-08-26T02:25:58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价斌 陳" userId="eacf61eb56a4300b" providerId="LiveId" clId="{16BBBC8A-A4A3-48F4-864C-27511DE3414D}"/>
    <pc:docChg chg="undo custSel addSld delSld modSld sldOrd">
      <pc:chgData name="价斌 陳" userId="eacf61eb56a4300b" providerId="LiveId" clId="{16BBBC8A-A4A3-48F4-864C-27511DE3414D}" dt="2026-08-26T04:20:38.692" v="405"/>
      <pc:docMkLst>
        <pc:docMk/>
      </pc:docMkLst>
      <pc:sldChg chg="addSp delSp modSp mod">
        <pc:chgData name="价斌 陳" userId="eacf61eb56a4300b" providerId="LiveId" clId="{16BBBC8A-A4A3-48F4-864C-27511DE3414D}" dt="2026-08-12T15:03:39.815" v="167" actId="22"/>
        <pc:sldMkLst>
          <pc:docMk/>
          <pc:sldMk cId="0" sldId="256"/>
        </pc:sldMkLst>
        <pc:spChg chg="mod ord">
          <ac:chgData name="价斌 陳" userId="eacf61eb56a4300b" providerId="LiveId" clId="{16BBBC8A-A4A3-48F4-864C-27511DE3414D}" dt="2026-08-12T14:33:47.376" v="16" actId="1076"/>
          <ac:spMkLst>
            <pc:docMk/>
            <pc:sldMk cId="0" sldId="256"/>
            <ac:spMk id="13" creationId="{00000000-0000-0000-0000-000000000000}"/>
          </ac:spMkLst>
        </pc:spChg>
        <pc:spChg chg="mod ord">
          <ac:chgData name="价斌 陳" userId="eacf61eb56a4300b" providerId="LiveId" clId="{16BBBC8A-A4A3-48F4-864C-27511DE3414D}" dt="2026-08-12T14:36:09.600" v="140"/>
          <ac:spMkLst>
            <pc:docMk/>
            <pc:sldMk cId="0" sldId="256"/>
            <ac:spMk id="14" creationId="{00000000-0000-0000-0000-000000000000}"/>
          </ac:spMkLst>
        </pc:spChg>
        <pc:spChg chg="add mod">
          <ac:chgData name="价斌 陳" userId="eacf61eb56a4300b" providerId="LiveId" clId="{16BBBC8A-A4A3-48F4-864C-27511DE3414D}" dt="2026-08-12T14:33:13.710" v="13" actId="207"/>
          <ac:spMkLst>
            <pc:docMk/>
            <pc:sldMk cId="0" sldId="256"/>
            <ac:spMk id="18" creationId="{FF52FC16-DAC3-2B5A-2263-76F5E9AD0B57}"/>
          </ac:spMkLst>
        </pc:spChg>
        <pc:spChg chg="add mod">
          <ac:chgData name="价斌 陳" userId="eacf61eb56a4300b" providerId="LiveId" clId="{16BBBC8A-A4A3-48F4-864C-27511DE3414D}" dt="2026-08-12T14:53:01.150" v="150" actId="14100"/>
          <ac:spMkLst>
            <pc:docMk/>
            <pc:sldMk cId="0" sldId="256"/>
            <ac:spMk id="23" creationId="{0E761A81-D62D-1257-1291-83F47B5E0320}"/>
          </ac:spMkLst>
        </pc:spChg>
        <pc:spChg chg="add mod">
          <ac:chgData name="价斌 陳" userId="eacf61eb56a4300b" providerId="LiveId" clId="{16BBBC8A-A4A3-48F4-864C-27511DE3414D}" dt="2026-08-12T14:53:58.535" v="153" actId="1076"/>
          <ac:spMkLst>
            <pc:docMk/>
            <pc:sldMk cId="0" sldId="256"/>
            <ac:spMk id="25" creationId="{E9EA54A0-8F3B-A06A-6E96-E66980A86F82}"/>
          </ac:spMkLst>
        </pc:spChg>
        <pc:spChg chg="add">
          <ac:chgData name="价斌 陳" userId="eacf61eb56a4300b" providerId="LiveId" clId="{16BBBC8A-A4A3-48F4-864C-27511DE3414D}" dt="2026-08-12T15:03:39.815" v="167" actId="22"/>
          <ac:spMkLst>
            <pc:docMk/>
            <pc:sldMk cId="0" sldId="256"/>
            <ac:spMk id="27" creationId="{4E4290F5-DF0F-20EB-0DD3-1879D98D199B}"/>
          </ac:spMkLst>
        </pc:spChg>
        <pc:picChg chg="add mod ord">
          <ac:chgData name="价斌 陳" userId="eacf61eb56a4300b" providerId="LiveId" clId="{16BBBC8A-A4A3-48F4-864C-27511DE3414D}" dt="2026-08-12T14:31:56.942" v="6" actId="167"/>
          <ac:picMkLst>
            <pc:docMk/>
            <pc:sldMk cId="0" sldId="256"/>
            <ac:picMk id="17" creationId="{DA0788A9-10A9-1A4F-A9C1-0F6AEA85E8AC}"/>
          </ac:picMkLst>
        </pc:picChg>
        <pc:picChg chg="add mod modCrop">
          <ac:chgData name="价斌 陳" userId="eacf61eb56a4300b" providerId="LiveId" clId="{16BBBC8A-A4A3-48F4-864C-27511DE3414D}" dt="2026-08-12T14:51:24.290" v="142" actId="732"/>
          <ac:picMkLst>
            <pc:docMk/>
            <pc:sldMk cId="0" sldId="256"/>
            <ac:picMk id="20" creationId="{A09BA3DF-1D4D-4EE0-21C8-BB671027C609}"/>
          </ac:picMkLst>
        </pc:picChg>
        <pc:picChg chg="add mod modCrop">
          <ac:chgData name="价斌 陳" userId="eacf61eb56a4300b" providerId="LiveId" clId="{16BBBC8A-A4A3-48F4-864C-27511DE3414D}" dt="2026-08-12T14:52:29.484" v="147" actId="732"/>
          <ac:picMkLst>
            <pc:docMk/>
            <pc:sldMk cId="0" sldId="256"/>
            <ac:picMk id="22" creationId="{39B2F818-91C7-D10F-28BC-28DE9E9580D3}"/>
          </ac:picMkLst>
        </pc:picChg>
      </pc:sldChg>
      <pc:sldChg chg="modSp mod">
        <pc:chgData name="价斌 陳" userId="eacf61eb56a4300b" providerId="LiveId" clId="{16BBBC8A-A4A3-48F4-864C-27511DE3414D}" dt="2026-08-12T15:05:58.373" v="205"/>
        <pc:sldMkLst>
          <pc:docMk/>
          <pc:sldMk cId="0" sldId="257"/>
        </pc:sldMkLst>
        <pc:spChg chg="mod">
          <ac:chgData name="价斌 陳" userId="eacf61eb56a4300b" providerId="LiveId" clId="{16BBBC8A-A4A3-48F4-864C-27511DE3414D}" dt="2026-08-12T15:05:17.154" v="191"/>
          <ac:spMkLst>
            <pc:docMk/>
            <pc:sldMk cId="0" sldId="257"/>
            <ac:spMk id="5" creationId="{00000000-0000-0000-0000-000000000000}"/>
          </ac:spMkLst>
        </pc:spChg>
        <pc:spChg chg="mod">
          <ac:chgData name="价斌 陳" userId="eacf61eb56a4300b" providerId="LiveId" clId="{16BBBC8A-A4A3-48F4-864C-27511DE3414D}" dt="2026-08-12T15:05:58.373" v="20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13:28.018" v="243" actId="12789"/>
        <pc:sldMkLst>
          <pc:docMk/>
          <pc:sldMk cId="0" sldId="259"/>
        </pc:sldMkLst>
        <pc:spChg chg="mod">
          <ac:chgData name="价斌 陳" userId="eacf61eb56a4300b" providerId="LiveId" clId="{16BBBC8A-A4A3-48F4-864C-27511DE3414D}" dt="2026-08-12T15:12:41.778" v="239" actId="12789"/>
          <ac:spMkLst>
            <pc:docMk/>
            <pc:sldMk cId="0" sldId="259"/>
            <ac:spMk id="11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3:28.018" v="243" actId="12789"/>
          <ac:spMkLst>
            <pc:docMk/>
            <pc:sldMk cId="0" sldId="259"/>
            <ac:spMk id="12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2:41.778" v="239" actId="12789"/>
          <ac:spMkLst>
            <pc:docMk/>
            <pc:sldMk cId="0" sldId="259"/>
            <ac:spMk id="16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3:28.018" v="243" actId="12789"/>
          <ac:spMkLst>
            <pc:docMk/>
            <pc:sldMk cId="0" sldId="259"/>
            <ac:spMk id="17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2:47.894" v="240" actId="6549"/>
          <ac:spMkLst>
            <pc:docMk/>
            <pc:sldMk cId="0" sldId="259"/>
            <ac:spMk id="21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3:28.018" v="243" actId="12789"/>
          <ac:spMkLst>
            <pc:docMk/>
            <pc:sldMk cId="0" sldId="259"/>
            <ac:spMk id="22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2:41.778" v="239" actId="12789"/>
          <ac:spMkLst>
            <pc:docMk/>
            <pc:sldMk cId="0" sldId="259"/>
            <ac:spMk id="26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3:28.018" v="243" actId="12789"/>
          <ac:spMkLst>
            <pc:docMk/>
            <pc:sldMk cId="0" sldId="259"/>
            <ac:spMk id="27" creationId="{00000000-0000-0000-0000-000000000000}"/>
          </ac:spMkLst>
        </pc:spChg>
        <pc:spChg chg="mod">
          <ac:chgData name="价斌 陳" userId="eacf61eb56a4300b" providerId="LiveId" clId="{16BBBC8A-A4A3-48F4-864C-27511DE3414D}" dt="2026-08-12T15:12:41.778" v="239" actId="12789"/>
          <ac:spMkLst>
            <pc:docMk/>
            <pc:sldMk cId="0" sldId="259"/>
            <ac:spMk id="33" creationId="{897E75DB-4AC5-E85C-0DD4-4A6C10A8BAE1}"/>
          </ac:spMkLst>
        </pc:spChg>
        <pc:spChg chg="mod">
          <ac:chgData name="价斌 陳" userId="eacf61eb56a4300b" providerId="LiveId" clId="{16BBBC8A-A4A3-48F4-864C-27511DE3414D}" dt="2026-08-12T15:13:28.018" v="243" actId="12789"/>
          <ac:spMkLst>
            <pc:docMk/>
            <pc:sldMk cId="0" sldId="259"/>
            <ac:spMk id="34" creationId="{A24DAA43-FDBD-5BCC-EF2D-E8E2165AB5D9}"/>
          </ac:spMkLst>
        </pc:spChg>
      </pc:sldChg>
      <pc:sldChg chg="modSp mod">
        <pc:chgData name="价斌 陳" userId="eacf61eb56a4300b" providerId="LiveId" clId="{16BBBC8A-A4A3-48F4-864C-27511DE3414D}" dt="2026-08-12T15:04:52.800" v="181"/>
        <pc:sldMkLst>
          <pc:docMk/>
          <pc:sldMk cId="0" sldId="268"/>
        </pc:sldMkLst>
        <pc:spChg chg="mod">
          <ac:chgData name="价斌 陳" userId="eacf61eb56a4300b" providerId="LiveId" clId="{16BBBC8A-A4A3-48F4-864C-27511DE3414D}" dt="2026-08-12T15:04:52.800" v="181"/>
          <ac:spMkLst>
            <pc:docMk/>
            <pc:sldMk cId="0" sldId="268"/>
            <ac:spMk id="5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5:01.985" v="186"/>
        <pc:sldMkLst>
          <pc:docMk/>
          <pc:sldMk cId="0" sldId="269"/>
        </pc:sldMkLst>
        <pc:spChg chg="mod">
          <ac:chgData name="价斌 陳" userId="eacf61eb56a4300b" providerId="LiveId" clId="{16BBBC8A-A4A3-48F4-864C-27511DE3414D}" dt="2026-08-12T15:05:01.985" v="186"/>
          <ac:spMkLst>
            <pc:docMk/>
            <pc:sldMk cId="0" sldId="269"/>
            <ac:spMk id="5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12.259" v="208"/>
        <pc:sldMkLst>
          <pc:docMk/>
          <pc:sldMk cId="0" sldId="270"/>
        </pc:sldMkLst>
        <pc:spChg chg="mod">
          <ac:chgData name="价斌 陳" userId="eacf61eb56a4300b" providerId="LiveId" clId="{16BBBC8A-A4A3-48F4-864C-27511DE3414D}" dt="2026-08-12T15:06:12.259" v="208"/>
          <ac:spMkLst>
            <pc:docMk/>
            <pc:sldMk cId="0" sldId="270"/>
            <ac:spMk id="5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16.867" v="211"/>
        <pc:sldMkLst>
          <pc:docMk/>
          <pc:sldMk cId="0" sldId="271"/>
        </pc:sldMkLst>
        <pc:spChg chg="mod">
          <ac:chgData name="价斌 陳" userId="eacf61eb56a4300b" providerId="LiveId" clId="{16BBBC8A-A4A3-48F4-864C-27511DE3414D}" dt="2026-08-12T15:06:16.867" v="211"/>
          <ac:spMkLst>
            <pc:docMk/>
            <pc:sldMk cId="0" sldId="271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43.173" v="233"/>
        <pc:sldMkLst>
          <pc:docMk/>
          <pc:sldMk cId="0" sldId="272"/>
        </pc:sldMkLst>
        <pc:spChg chg="mod">
          <ac:chgData name="价斌 陳" userId="eacf61eb56a4300b" providerId="LiveId" clId="{16BBBC8A-A4A3-48F4-864C-27511DE3414D}" dt="2026-08-12T15:06:43.173" v="233"/>
          <ac:spMkLst>
            <pc:docMk/>
            <pc:sldMk cId="0" sldId="272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21.326" v="214"/>
        <pc:sldMkLst>
          <pc:docMk/>
          <pc:sldMk cId="0" sldId="275"/>
        </pc:sldMkLst>
        <pc:spChg chg="mod">
          <ac:chgData name="价斌 陳" userId="eacf61eb56a4300b" providerId="LiveId" clId="{16BBBC8A-A4A3-48F4-864C-27511DE3414D}" dt="2026-08-12T15:06:21.326" v="214"/>
          <ac:spMkLst>
            <pc:docMk/>
            <pc:sldMk cId="0" sldId="275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25.096" v="219"/>
        <pc:sldMkLst>
          <pc:docMk/>
          <pc:sldMk cId="0" sldId="276"/>
        </pc:sldMkLst>
        <pc:spChg chg="mod">
          <ac:chgData name="价斌 陳" userId="eacf61eb56a4300b" providerId="LiveId" clId="{16BBBC8A-A4A3-48F4-864C-27511DE3414D}" dt="2026-08-12T15:06:25.096" v="219"/>
          <ac:spMkLst>
            <pc:docMk/>
            <pc:sldMk cId="0" sldId="276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31.446" v="223"/>
        <pc:sldMkLst>
          <pc:docMk/>
          <pc:sldMk cId="0" sldId="277"/>
        </pc:sldMkLst>
        <pc:spChg chg="mod">
          <ac:chgData name="价斌 陳" userId="eacf61eb56a4300b" providerId="LiveId" clId="{16BBBC8A-A4A3-48F4-864C-27511DE3414D}" dt="2026-08-12T15:06:31.446" v="223"/>
          <ac:spMkLst>
            <pc:docMk/>
            <pc:sldMk cId="0" sldId="277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36.163" v="227"/>
        <pc:sldMkLst>
          <pc:docMk/>
          <pc:sldMk cId="0" sldId="278"/>
        </pc:sldMkLst>
        <pc:spChg chg="mod">
          <ac:chgData name="价斌 陳" userId="eacf61eb56a4300b" providerId="LiveId" clId="{16BBBC8A-A4A3-48F4-864C-27511DE3414D}" dt="2026-08-12T15:06:36.163" v="227"/>
          <ac:spMkLst>
            <pc:docMk/>
            <pc:sldMk cId="0" sldId="278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39.596" v="230"/>
        <pc:sldMkLst>
          <pc:docMk/>
          <pc:sldMk cId="0" sldId="279"/>
        </pc:sldMkLst>
        <pc:spChg chg="mod">
          <ac:chgData name="价斌 陳" userId="eacf61eb56a4300b" providerId="LiveId" clId="{16BBBC8A-A4A3-48F4-864C-27511DE3414D}" dt="2026-08-12T15:06:39.596" v="230"/>
          <ac:spMkLst>
            <pc:docMk/>
            <pc:sldMk cId="0" sldId="279"/>
            <ac:spMk id="2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14:10.649" v="244" actId="553"/>
        <pc:sldMkLst>
          <pc:docMk/>
          <pc:sldMk cId="1640319421" sldId="281"/>
        </pc:sldMkLst>
        <pc:spChg chg="mod">
          <ac:chgData name="价斌 陳" userId="eacf61eb56a4300b" providerId="LiveId" clId="{16BBBC8A-A4A3-48F4-864C-27511DE3414D}" dt="2026-08-12T15:14:10.649" v="244" actId="553"/>
          <ac:spMkLst>
            <pc:docMk/>
            <pc:sldMk cId="1640319421" sldId="281"/>
            <ac:spMk id="12" creationId="{2F4B0699-78F0-5FEC-AD7C-C7E25855F076}"/>
          </ac:spMkLst>
        </pc:spChg>
        <pc:spChg chg="mod">
          <ac:chgData name="价斌 陳" userId="eacf61eb56a4300b" providerId="LiveId" clId="{16BBBC8A-A4A3-48F4-864C-27511DE3414D}" dt="2026-08-12T15:14:10.649" v="244" actId="553"/>
          <ac:spMkLst>
            <pc:docMk/>
            <pc:sldMk cId="1640319421" sldId="281"/>
            <ac:spMk id="14" creationId="{E1DBE042-7216-E0D9-D192-CE3ABA754047}"/>
          </ac:spMkLst>
        </pc:spChg>
        <pc:spChg chg="mod">
          <ac:chgData name="价斌 陳" userId="eacf61eb56a4300b" providerId="LiveId" clId="{16BBBC8A-A4A3-48F4-864C-27511DE3414D}" dt="2026-08-12T15:14:10.649" v="244" actId="553"/>
          <ac:spMkLst>
            <pc:docMk/>
            <pc:sldMk cId="1640319421" sldId="281"/>
            <ac:spMk id="16" creationId="{562AD14F-1154-4DE6-73DB-DB3619BD89BD}"/>
          </ac:spMkLst>
        </pc:spChg>
      </pc:sldChg>
      <pc:sldChg chg="modSp del mod">
        <pc:chgData name="价斌 陳" userId="eacf61eb56a4300b" providerId="LiveId" clId="{16BBBC8A-A4A3-48F4-864C-27511DE3414D}" dt="2026-08-26T04:20:09.072" v="379"/>
        <pc:sldMkLst>
          <pc:docMk/>
          <pc:sldMk cId="3814893881" sldId="283"/>
        </pc:sldMkLst>
        <pc:spChg chg="mod">
          <ac:chgData name="价斌 陳" userId="eacf61eb56a4300b" providerId="LiveId" clId="{16BBBC8A-A4A3-48F4-864C-27511DE3414D}" dt="2026-08-26T04:14:24.255" v="265"/>
          <ac:spMkLst>
            <pc:docMk/>
            <pc:sldMk cId="3814893881" sldId="283"/>
            <ac:spMk id="46" creationId="{00000000-0000-0000-0000-000000000000}"/>
          </ac:spMkLst>
        </pc:spChg>
        <pc:spChg chg="mod">
          <ac:chgData name="价斌 陳" userId="eacf61eb56a4300b" providerId="LiveId" clId="{16BBBC8A-A4A3-48F4-864C-27511DE3414D}" dt="2026-08-26T04:20:03.720" v="371"/>
          <ac:spMkLst>
            <pc:docMk/>
            <pc:sldMk cId="3814893881" sldId="283"/>
            <ac:spMk id="47" creationId="{00000000-0000-0000-0000-000000000000}"/>
          </ac:spMkLst>
        </pc:spChg>
        <pc:spChg chg="mod">
          <ac:chgData name="价斌 陳" userId="eacf61eb56a4300b" providerId="LiveId" clId="{16BBBC8A-A4A3-48F4-864C-27511DE3414D}" dt="2026-08-26T04:20:09.072" v="379"/>
          <ac:spMkLst>
            <pc:docMk/>
            <pc:sldMk cId="3814893881" sldId="283"/>
            <ac:spMk id="48" creationId="{00000000-0000-0000-0000-000000000000}"/>
          </ac:spMkLst>
        </pc:spChg>
      </pc:sldChg>
      <pc:sldChg chg="modSp mod">
        <pc:chgData name="价斌 陳" userId="eacf61eb56a4300b" providerId="LiveId" clId="{16BBBC8A-A4A3-48F4-864C-27511DE3414D}" dt="2026-08-12T15:06:50.465" v="238"/>
        <pc:sldMkLst>
          <pc:docMk/>
          <pc:sldMk cId="0" sldId="284"/>
        </pc:sldMkLst>
        <pc:spChg chg="mod">
          <ac:chgData name="价斌 陳" userId="eacf61eb56a4300b" providerId="LiveId" clId="{16BBBC8A-A4A3-48F4-864C-27511DE3414D}" dt="2026-08-12T15:06:50.465" v="238"/>
          <ac:spMkLst>
            <pc:docMk/>
            <pc:sldMk cId="0" sldId="284"/>
            <ac:spMk id="15" creationId="{492018D2-AFD1-4FE4-C76E-EB9A3D6D5FBD}"/>
          </ac:spMkLst>
        </pc:spChg>
      </pc:sldChg>
      <pc:sldChg chg="addSp delSp modSp add mod ord">
        <pc:chgData name="价斌 陳" userId="eacf61eb56a4300b" providerId="LiveId" clId="{16BBBC8A-A4A3-48F4-864C-27511DE3414D}" dt="2026-08-12T15:04:30.245" v="176" actId="20577"/>
        <pc:sldMkLst>
          <pc:docMk/>
          <pc:sldMk cId="735758563" sldId="285"/>
        </pc:sldMkLst>
        <pc:spChg chg="mod">
          <ac:chgData name="价斌 陳" userId="eacf61eb56a4300b" providerId="LiveId" clId="{16BBBC8A-A4A3-48F4-864C-27511DE3414D}" dt="2026-08-12T15:02:45.011" v="161" actId="14100"/>
          <ac:spMkLst>
            <pc:docMk/>
            <pc:sldMk cId="735758563" sldId="285"/>
            <ac:spMk id="7" creationId="{959EC301-940E-177F-F2B8-16242030B6A5}"/>
          </ac:spMkLst>
        </pc:spChg>
        <pc:spChg chg="mod">
          <ac:chgData name="价斌 陳" userId="eacf61eb56a4300b" providerId="LiveId" clId="{16BBBC8A-A4A3-48F4-864C-27511DE3414D}" dt="2026-08-12T15:04:30.245" v="176" actId="20577"/>
          <ac:spMkLst>
            <pc:docMk/>
            <pc:sldMk cId="735758563" sldId="285"/>
            <ac:spMk id="16" creationId="{9117102D-C821-9673-E640-C813349AD557}"/>
          </ac:spMkLst>
        </pc:spChg>
        <pc:picChg chg="add mod ord">
          <ac:chgData name="价斌 陳" userId="eacf61eb56a4300b" providerId="LiveId" clId="{16BBBC8A-A4A3-48F4-864C-27511DE3414D}" dt="2026-08-12T15:02:05.384" v="156" actId="167"/>
          <ac:picMkLst>
            <pc:docMk/>
            <pc:sldMk cId="735758563" sldId="285"/>
            <ac:picMk id="15" creationId="{E709CE40-7330-6B33-8935-D13C140910E6}"/>
          </ac:picMkLst>
        </pc:picChg>
      </pc:sldChg>
      <pc:sldChg chg="modSp mod">
        <pc:chgData name="价斌 陳" userId="eacf61eb56a4300b" providerId="LiveId" clId="{16BBBC8A-A4A3-48F4-864C-27511DE3414D}" dt="2026-08-26T04:20:38.692" v="405"/>
        <pc:sldMkLst>
          <pc:docMk/>
          <pc:sldMk cId="504446296" sldId="287"/>
        </pc:sldMkLst>
        <pc:spChg chg="mod">
          <ac:chgData name="价斌 陳" userId="eacf61eb56a4300b" providerId="LiveId" clId="{16BBBC8A-A4A3-48F4-864C-27511DE3414D}" dt="2026-08-26T04:20:38.692" v="405"/>
          <ac:spMkLst>
            <pc:docMk/>
            <pc:sldMk cId="504446296" sldId="287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222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1C838-F213-862E-8A6D-D3EEA6C1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75452-0C15-3E2B-87F1-5EED58E88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60DE4E-8133-91A8-0A96-8CAA993E8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A79B2-E364-5931-76A2-9DE732B337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07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24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EB33B-CD09-8206-73E5-B85680C3B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25BA1-4A8C-31D2-CECD-ED2A03D54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0CC85A-1FC5-72AD-B62A-F8E87E0D0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82A5E-9A01-F3F0-EDE0-18F3B9361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4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99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E1652-319D-4ED7-A1CE-40613CA9D8F8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656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8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DA0788A9-10A9-1A4F-A9C1-0F6AEA85E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F52FC16-DAC3-2B5A-2263-76F5E9AD0B57}"/>
              </a:ext>
            </a:extLst>
          </p:cNvPr>
          <p:cNvSpPr/>
          <p:nvPr/>
        </p:nvSpPr>
        <p:spPr>
          <a:xfrm>
            <a:off x="6418053" y="4787660"/>
            <a:ext cx="3303917" cy="1532914"/>
          </a:xfrm>
          <a:prstGeom prst="rect">
            <a:avLst/>
          </a:prstGeom>
          <a:solidFill>
            <a:srgbClr val="EDE7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Text 10"/>
          <p:cNvSpPr/>
          <p:nvPr/>
        </p:nvSpPr>
        <p:spPr>
          <a:xfrm>
            <a:off x="6705131" y="4813625"/>
            <a:ext cx="4023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好好吃飯・自在相聚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746696" y="5196034"/>
            <a:ext cx="41148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0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2026  </a:t>
            </a:r>
            <a:r>
              <a:rPr lang="zh-TW" altLang="en-US" sz="10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我是接班人全國企業創新競賽</a:t>
            </a:r>
            <a:r>
              <a:rPr lang="en-US" sz="10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/</a:t>
            </a:r>
            <a:r>
              <a:rPr lang="en-US" altLang="zh-TW" sz="10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altLang="zh-TW" sz="1000" dirty="0" err="1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企業</a:t>
            </a:r>
            <a:r>
              <a:rPr lang="zh-TW" altLang="en-US" sz="10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簡介與競賽題目</a:t>
            </a:r>
            <a:endParaRPr lang="en-US" sz="1000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A09BA3DF-1D4D-4EE0-21C8-BB671027C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8553"/>
          <a:stretch>
            <a:fillRect/>
          </a:stretch>
        </p:blipFill>
        <p:spPr>
          <a:xfrm>
            <a:off x="3239" y="0"/>
            <a:ext cx="12185522" cy="3528204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39B2F818-91C7-D10F-28BC-28DE9E9580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51447" r="46093"/>
          <a:stretch>
            <a:fillRect/>
          </a:stretch>
        </p:blipFill>
        <p:spPr>
          <a:xfrm>
            <a:off x="3239" y="3528204"/>
            <a:ext cx="6568887" cy="3329795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0E761A81-D62D-1257-1291-83F47B5E0320}"/>
              </a:ext>
            </a:extLst>
          </p:cNvPr>
          <p:cNvSpPr/>
          <p:nvPr/>
        </p:nvSpPr>
        <p:spPr>
          <a:xfrm>
            <a:off x="0" y="3528204"/>
            <a:ext cx="12185522" cy="948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E9EA54A0-8F3B-A06A-6E96-E66980A86F82}"/>
              </a:ext>
            </a:extLst>
          </p:cNvPr>
          <p:cNvSpPr/>
          <p:nvPr/>
        </p:nvSpPr>
        <p:spPr>
          <a:xfrm>
            <a:off x="6746696" y="5484155"/>
            <a:ext cx="52120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8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咕嘰咕嘰餐飲有限公司</a:t>
            </a:r>
            <a:endParaRPr lang="en-US" sz="2800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E4290F5-DF0F-20EB-0DD3-1879D98D199B}"/>
              </a:ext>
            </a:extLst>
          </p:cNvPr>
          <p:cNvSpPr txBox="1"/>
          <p:nvPr/>
        </p:nvSpPr>
        <p:spPr>
          <a:xfrm>
            <a:off x="159015" y="173743"/>
            <a:ext cx="61808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altLang="zh-TW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47106" y="0"/>
            <a:ext cx="9477755" cy="6858000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F8F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18332" y="388620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dirty="0"/>
              <a:t>   FOUNDER &amp; BRAND OPERATOR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8332" y="800100"/>
            <a:ext cx="6400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陳价斌｜Chieh-Pin Chen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9772" y="2407287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Founder  |  Brand Architect  |  Franchise System Builder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9772" y="2864487"/>
            <a:ext cx="81024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專注於早午餐品牌經營、連鎖系統建構與品牌升級，從產品、門店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endParaRPr lang="en-US" sz="14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顧客體驗到組織與加盟系統，持續建立可被感受、可被複製、可持續成長的品牌價值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9772" y="3494301"/>
            <a:ext cx="182880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CURRENT ROLES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9772" y="3750333"/>
            <a:ext cx="6126480" cy="1022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咕嘰咕嘰早午餐｜ 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GUGI Brunch</a:t>
            </a: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Founder</a:t>
            </a: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2009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
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呷禾家餐飲體系｜General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Manager</a:t>
            </a: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2022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
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台灣連鎖加盟促進協會南區分會</a:t>
            </a: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President</a:t>
            </a:r>
            <a:r>
              <a:rPr lang="zh-TW" altLang="en-US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endParaRPr sz="14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9772" y="5022471"/>
            <a:ext cx="182880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EXPERTISE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9772" y="5278503"/>
            <a:ext cx="6126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品牌策略｜連鎖加盟系統｜餐飲營運管理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
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顧客體驗設計｜組織與人才發展｜行銷與品牌溝通</a:t>
            </a:r>
            <a:endParaRPr sz="14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510890" y="1537831"/>
            <a:ext cx="6446520" cy="71323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sz="1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經過多年門店與連鎖經營，我們已經建立產品與營運能力；現在希望帶領品牌再進化的目標</a:t>
            </a:r>
            <a:r>
              <a:rPr lang="en-US" altLang="zh-TW" sz="1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不只讓「品牌被看見」更進一步成為一個讓消費者「</a:t>
            </a:r>
            <a:r>
              <a:rPr lang="zh-TW" altLang="zh-TW" sz="1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記住、喜歡，並在日常相聚時優先想到。</a:t>
            </a:r>
            <a:r>
              <a:rPr lang="zh-TW" altLang="en-US" sz="12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」的品牌。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0890" y="1246843"/>
            <a:ext cx="18288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The next challenge</a:t>
            </a:r>
            <a:endParaRPr sz="1050" b="1" dirty="0">
              <a:solidFill>
                <a:srgbClr val="BE914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5764" y="6030468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從早餐，開始改變</a:t>
            </a:r>
            <a:r>
              <a:rPr lang="zh-TW" altLang="en-US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一天</a:t>
            </a:r>
            <a:r>
              <a:rPr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pic>
        <p:nvPicPr>
          <p:cNvPr id="18" name="Picture 17" descr="founder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" y="0"/>
            <a:ext cx="2569464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528316" y="0"/>
            <a:ext cx="45720" cy="685800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185148" y="3766810"/>
            <a:ext cx="1965960" cy="1965960"/>
          </a:xfrm>
          <a:prstGeom prst="roundRect">
            <a:avLst/>
          </a:prstGeom>
          <a:solidFill>
            <a:srgbClr val="F4ECDE"/>
          </a:solidFill>
          <a:ln w="10160">
            <a:solidFill>
              <a:srgbClr val="DCC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96309" y="3927956"/>
            <a:ext cx="734496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IMPACT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96498" y="4095874"/>
            <a:ext cx="9813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9094" y="4558892"/>
            <a:ext cx="74892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門店經驗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48594" y="4860644"/>
            <a:ext cx="42992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77874" y="5327765"/>
            <a:ext cx="748923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餐飲品牌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D7B752BE-8C63-5D47-96B7-69F34D2BB8B6}"/>
              </a:ext>
            </a:extLst>
          </p:cNvPr>
          <p:cNvSpPr txBox="1"/>
          <p:nvPr/>
        </p:nvSpPr>
        <p:spPr>
          <a:xfrm>
            <a:off x="3370253" y="466101"/>
            <a:ext cx="61075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altLang="zh-TW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基本</a:t>
            </a:r>
            <a:r>
              <a:rPr lang="zh-TW" alt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營運</a:t>
            </a:r>
            <a:r>
              <a:rPr lang="en-US" sz="25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資料</a:t>
            </a:r>
            <a:r>
              <a:rPr lang="en-US" sz="12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BRAND</a:t>
            </a:r>
            <a:r>
              <a:rPr lang="en-US" sz="12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 AT A GLANCE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從品牌經營、門店營運到加盟與供應鏈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141732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04671" y="1554480"/>
            <a:ext cx="1662483" cy="2468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zh-TW" altLang="en-US" sz="1200" b="1" dirty="0">
                <a:solidFill>
                  <a:srgbClr val="C7A25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直營</a:t>
            </a:r>
            <a:r>
              <a:rPr lang="en-US" altLang="zh-TW" sz="1200" b="1" dirty="0">
                <a:solidFill>
                  <a:srgbClr val="C7A25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</a:t>
            </a:r>
            <a:r>
              <a:rPr lang="zh-TW" altLang="en-US" sz="1200" b="1" dirty="0">
                <a:solidFill>
                  <a:srgbClr val="C7A25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加盟結構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04672" y="184708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altLang="zh-TW" sz="14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直營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 3 </a:t>
            </a:r>
            <a:r>
              <a:rPr lang="en-US" altLang="zh-TW" sz="14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家｜加盟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 6 家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89120" y="141732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99431" y="1554480"/>
            <a:ext cx="1662483" cy="2468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200" b="1" dirty="0">
                <a:solidFill>
                  <a:srgbClr val="C7A25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主要營運區域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17720" y="1751076"/>
            <a:ext cx="2834640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屏東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: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屏東市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內埔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潮州</a:t>
            </a:r>
            <a:endParaRPr lang="en-US" altLang="zh-TW" sz="1400" b="1" dirty="0">
              <a:solidFill>
                <a:srgbClr val="30282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pPr marL="0" indent="0" algn="l">
              <a:buNone/>
            </a:pP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高雄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: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鳳山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三民</a:t>
            </a:r>
            <a:endParaRPr lang="en-US" altLang="zh-TW" sz="1400" b="1" dirty="0">
              <a:solidFill>
                <a:srgbClr val="30282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83880" y="141732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94191" y="1554480"/>
            <a:ext cx="1662483" cy="2468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200" b="1" dirty="0">
                <a:solidFill>
                  <a:srgbClr val="C7A25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核心消費客群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94192" y="184708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家庭客/上班族/生活型年輕客/朋友小聚/日常回訪客</a:t>
            </a:r>
          </a:p>
        </p:txBody>
      </p:sp>
      <p:sp>
        <p:nvSpPr>
          <p:cNvPr id="18" name="Shape 16"/>
          <p:cNvSpPr/>
          <p:nvPr/>
        </p:nvSpPr>
        <p:spPr>
          <a:xfrm>
            <a:off x="594360" y="283464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4671" y="2962656"/>
            <a:ext cx="1688603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zh-TW" altLang="zh-TW" sz="1200" b="1" dirty="0">
                <a:solidFill>
                  <a:srgbClr val="CDAC6B"/>
                </a:solidFill>
              </a:rPr>
              <a:t>主要產品類型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78790" y="3264408"/>
            <a:ext cx="320040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r>
              <a:rPr lang="en-US" altLang="zh-TW" sz="14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拼盤系列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</a:t>
            </a:r>
            <a:r>
              <a:rPr lang="en-US" altLang="zh-TW" sz="14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百道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日常美食系列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/6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盎司手拍堡</a:t>
            </a:r>
            <a:endParaRPr lang="en-US" altLang="zh-TW" sz="1400" b="1" dirty="0">
              <a:solidFill>
                <a:srgbClr val="30282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389120" y="283464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9431" y="2898648"/>
            <a:ext cx="1206145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zh-TW" altLang="en-US" sz="1200" b="1" dirty="0">
                <a:solidFill>
                  <a:srgbClr val="CDAC6B"/>
                </a:solidFill>
              </a:rPr>
              <a:t>總部 </a:t>
            </a:r>
            <a:r>
              <a:rPr lang="zh-TW" altLang="zh-TW" sz="1200" b="1" dirty="0">
                <a:solidFill>
                  <a:srgbClr val="CDAC6B"/>
                </a:solidFill>
              </a:rPr>
              <a:t>LINE OA 規模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99432" y="326440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32000+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183880" y="283464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94191" y="2898648"/>
            <a:ext cx="1353158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月平均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交易筆數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394192" y="326440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6500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筆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94360" y="425196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4672" y="4407408"/>
            <a:ext cx="128464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zh-TW" altLang="zh-TW" sz="1200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客單價</a:t>
            </a:r>
            <a:endParaRPr lang="en-US" sz="1200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4672" y="468172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l">
              <a:buNone/>
            </a:pP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平日約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NT$300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元</a:t>
            </a:r>
            <a:r>
              <a:rPr 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｜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假日約</a:t>
            </a:r>
            <a:r>
              <a:rPr lang="en-US" altLang="zh-TW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NT$500</a:t>
            </a:r>
            <a:r>
              <a:rPr lang="zh-TW" alt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元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434840" y="425196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599432" y="4407408"/>
            <a:ext cx="128464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數位資產</a:t>
            </a:r>
            <a:endParaRPr lang="en-US" sz="1200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99432" y="468172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粉專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/IG/LINE OA</a:t>
            </a:r>
            <a:endParaRPr 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183880" y="4251960"/>
            <a:ext cx="342900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394192" y="4407408"/>
            <a:ext cx="1284646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1200" b="1" dirty="0" err="1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主要營業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項目</a:t>
            </a:r>
            <a:endParaRPr lang="en-US" sz="1200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394192" y="4681728"/>
            <a:ext cx="283464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品牌加盟｜餐點銷售｜原物料供應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43" y="-2411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品牌</a:t>
            </a:r>
            <a:r>
              <a:rPr lang="zh-TW" alt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營運</a:t>
            </a:r>
            <a:r>
              <a:rPr lang="en-US" sz="25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發展脈絡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不是突然做 IP，而是品牌持續升級後的下一步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3662" y="2061971"/>
            <a:ext cx="960120" cy="960120"/>
          </a:xfrm>
          <a:prstGeom prst="ellipse">
            <a:avLst/>
          </a:prstGeom>
          <a:solidFill>
            <a:srgbClr val="5A3A1E"/>
          </a:solidFill>
          <a:ln w="381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3662" y="2402712"/>
            <a:ext cx="960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</a:rPr>
              <a:t>2009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29342" y="3286062"/>
            <a:ext cx="15087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營運摸索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11420" y="3986570"/>
            <a:ext cx="1965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品牌創立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1200" dirty="0" err="1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從早餐與日常用餐開始</a:t>
            </a:r>
            <a:endParaRPr lang="en-US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pPr marL="0" indent="0" algn="ctr">
              <a:buNone/>
            </a:pPr>
            <a:endParaRPr lang="en-US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建立了獲利模式</a:t>
            </a: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545974" y="2061971"/>
            <a:ext cx="960120" cy="960120"/>
          </a:xfrm>
          <a:prstGeom prst="ellipse">
            <a:avLst/>
          </a:prstGeom>
          <a:solidFill>
            <a:srgbClr val="5A3A1E"/>
          </a:solidFill>
          <a:ln w="381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3545974" y="2402712"/>
            <a:ext cx="960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2015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271654" y="3286062"/>
            <a:ext cx="15087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 err="1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門店</a:t>
            </a:r>
            <a:r>
              <a:rPr lang="zh-TW" altLang="en-US" sz="17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標準化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3024525" y="3986570"/>
            <a:ext cx="1965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累積門店經驗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1200" dirty="0" err="1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建立產品與服務</a:t>
            </a:r>
            <a:r>
              <a:rPr lang="zh-TW" alt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標準</a:t>
            </a:r>
            <a:endParaRPr lang="en-US" altLang="zh-TW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pPr marL="0" indent="0" algn="ctr">
              <a:buNone/>
            </a:pP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建立品質穩定性</a:t>
            </a: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656987" y="2546604"/>
            <a:ext cx="853135" cy="0"/>
          </a:xfrm>
          <a:prstGeom prst="line">
            <a:avLst/>
          </a:prstGeom>
          <a:noFill/>
          <a:ln w="254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7665415" y="2071116"/>
            <a:ext cx="960120" cy="960120"/>
          </a:xfrm>
          <a:prstGeom prst="ellipse">
            <a:avLst/>
          </a:prstGeom>
          <a:solidFill>
            <a:srgbClr val="5A3A1E"/>
          </a:solidFill>
          <a:ln w="381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7665415" y="2411857"/>
            <a:ext cx="960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391095" y="3286062"/>
            <a:ext cx="15087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 err="1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品牌</a:t>
            </a:r>
            <a:r>
              <a:rPr lang="zh-TW" altLang="en-US" sz="17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定位聚焦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162495" y="3986570"/>
            <a:ext cx="1965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重新聚焦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「</a:t>
            </a:r>
            <a:r>
              <a:rPr lang="en-US" sz="1200" dirty="0" err="1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好好吃飯・自在相聚</a:t>
            </a: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」</a:t>
            </a:r>
          </a:p>
          <a:p>
            <a:pPr marL="0" indent="0" algn="ctr">
              <a:buNone/>
            </a:pPr>
            <a:endParaRPr lang="en-US" sz="11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建立清楚一致的品牌經營原則</a:t>
            </a: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86891" y="2071116"/>
            <a:ext cx="960120" cy="960120"/>
          </a:xfrm>
          <a:prstGeom prst="ellipse">
            <a:avLst/>
          </a:prstGeom>
          <a:solidFill>
            <a:srgbClr val="E8A72C"/>
          </a:solidFill>
          <a:ln w="381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9686891" y="2411857"/>
            <a:ext cx="960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2026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412571" y="3286062"/>
            <a:ext cx="15087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Ben Wan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9248935" y="3986570"/>
            <a:ext cx="1965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年輕化溝通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走向商業 IP </a:t>
            </a:r>
            <a:r>
              <a:rPr lang="en-US" sz="1200" dirty="0" err="1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資產化</a:t>
            </a:r>
            <a:endParaRPr lang="en-US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pPr marL="0" indent="0" algn="ctr">
              <a:buNone/>
            </a:pPr>
            <a:endParaRPr lang="en-US" altLang="zh-TW" sz="11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建立品牌自有流量、內容資產與顧客關係</a:t>
            </a: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Shape 17">
            <a:extLst>
              <a:ext uri="{FF2B5EF4-FFF2-40B4-BE49-F238E27FC236}">
                <a16:creationId xmlns:a16="http://schemas.microsoft.com/office/drawing/2014/main" id="{DEC63AF0-CF37-33DD-701C-90DEA67828F3}"/>
              </a:ext>
            </a:extLst>
          </p:cNvPr>
          <p:cNvSpPr/>
          <p:nvPr/>
        </p:nvSpPr>
        <p:spPr>
          <a:xfrm>
            <a:off x="5580514" y="2066544"/>
            <a:ext cx="960120" cy="960120"/>
          </a:xfrm>
          <a:prstGeom prst="ellipse">
            <a:avLst/>
          </a:prstGeom>
          <a:solidFill>
            <a:srgbClr val="5A3A1E"/>
          </a:solidFill>
          <a:ln w="381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18">
            <a:extLst>
              <a:ext uri="{FF2B5EF4-FFF2-40B4-BE49-F238E27FC236}">
                <a16:creationId xmlns:a16="http://schemas.microsoft.com/office/drawing/2014/main" id="{0E5975A7-B159-930D-DE81-B4633E5EAD0A}"/>
              </a:ext>
            </a:extLst>
          </p:cNvPr>
          <p:cNvSpPr/>
          <p:nvPr/>
        </p:nvSpPr>
        <p:spPr>
          <a:xfrm>
            <a:off x="5580514" y="2407285"/>
            <a:ext cx="960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altLang="zh-TW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2018</a:t>
            </a:r>
            <a:endParaRPr lang="en-US" sz="1500" dirty="0"/>
          </a:p>
        </p:txBody>
      </p:sp>
      <p:sp>
        <p:nvSpPr>
          <p:cNvPr id="30" name="Shape 16">
            <a:extLst>
              <a:ext uri="{FF2B5EF4-FFF2-40B4-BE49-F238E27FC236}">
                <a16:creationId xmlns:a16="http://schemas.microsoft.com/office/drawing/2014/main" id="{40186362-8047-AF8A-4B42-4A06DCA7983F}"/>
              </a:ext>
            </a:extLst>
          </p:cNvPr>
          <p:cNvSpPr/>
          <p:nvPr/>
        </p:nvSpPr>
        <p:spPr>
          <a:xfrm>
            <a:off x="4582446" y="2546604"/>
            <a:ext cx="853135" cy="0"/>
          </a:xfrm>
          <a:prstGeom prst="line">
            <a:avLst/>
          </a:prstGeom>
          <a:noFill/>
          <a:ln w="254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9589B979-AD8B-2AF4-31AF-0BE71F973620}"/>
              </a:ext>
            </a:extLst>
          </p:cNvPr>
          <p:cNvSpPr/>
          <p:nvPr/>
        </p:nvSpPr>
        <p:spPr>
          <a:xfrm>
            <a:off x="2550813" y="2546604"/>
            <a:ext cx="853135" cy="0"/>
          </a:xfrm>
          <a:prstGeom prst="line">
            <a:avLst/>
          </a:prstGeom>
          <a:noFill/>
          <a:ln w="254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6AFE3725-8146-C6D1-C1BF-F35FA6955D83}"/>
              </a:ext>
            </a:extLst>
          </p:cNvPr>
          <p:cNvSpPr/>
          <p:nvPr/>
        </p:nvSpPr>
        <p:spPr>
          <a:xfrm>
            <a:off x="8727765" y="2546604"/>
            <a:ext cx="853135" cy="0"/>
          </a:xfrm>
          <a:prstGeom prst="line">
            <a:avLst/>
          </a:prstGeom>
          <a:noFill/>
          <a:ln w="254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897E75DB-4AC5-E85C-0DD4-4A6C10A8BAE1}"/>
              </a:ext>
            </a:extLst>
          </p:cNvPr>
          <p:cNvSpPr/>
          <p:nvPr/>
        </p:nvSpPr>
        <p:spPr>
          <a:xfrm>
            <a:off x="5325979" y="3286062"/>
            <a:ext cx="15087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</a:rPr>
              <a:t>營運連鎖化</a:t>
            </a:r>
            <a:endParaRPr lang="en-US" sz="1700" dirty="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A24DAA43-FDBD-5BCC-EF2D-E8E2165AB5D9}"/>
              </a:ext>
            </a:extLst>
          </p:cNvPr>
          <p:cNvSpPr/>
          <p:nvPr/>
        </p:nvSpPr>
        <p:spPr>
          <a:xfrm>
            <a:off x="5097379" y="3986570"/>
            <a:ext cx="1965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累積門店經驗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1200" dirty="0" err="1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建立產品與服務</a:t>
            </a:r>
            <a:r>
              <a:rPr lang="zh-TW" altLang="en-US" sz="1200" dirty="0">
                <a:solidFill>
                  <a:srgbClr val="786D6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標準</a:t>
            </a:r>
            <a:endParaRPr lang="en-US" altLang="zh-TW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pPr marL="0" indent="0" algn="ctr">
              <a:buNone/>
            </a:pPr>
            <a:endParaRPr lang="en-US" sz="1200" dirty="0">
              <a:solidFill>
                <a:srgbClr val="786D6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建立複製能力</a:t>
            </a:r>
            <a:endParaRPr lang="en-US" sz="14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624" y="365760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9C4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05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0120" y="25603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3B281C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我們不是只想做「快速吃完」的早餐店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987552" y="841248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市場定位：從速度競爭，轉向日常早午餐的選擇理由</a:t>
            </a:r>
            <a:endParaRPr lang="en-US" sz="9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069848"/>
            <a:ext cx="11384280" cy="0"/>
          </a:xfrm>
          <a:prstGeom prst="line">
            <a:avLst/>
          </a:prstGeom>
          <a:noFill/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Image 0" descr="/mnt/data/gugi_interior_photo.png"/>
          <p:cNvPicPr>
            <a:picLocks noChangeAspect="1"/>
          </p:cNvPicPr>
          <p:nvPr/>
        </p:nvPicPr>
        <p:blipFill>
          <a:blip r:embed="rId3"/>
          <a:srcRect l="3000" t="2000" r="-7336" b="4000"/>
          <a:stretch/>
        </p:blipFill>
        <p:spPr>
          <a:xfrm>
            <a:off x="502920" y="1335024"/>
            <a:ext cx="5029200" cy="352958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897880" y="1335024"/>
            <a:ext cx="5440680" cy="1170432"/>
          </a:xfrm>
          <a:prstGeom prst="roundRect">
            <a:avLst>
              <a:gd name="adj" fmla="val 5469"/>
            </a:avLst>
          </a:prstGeom>
          <a:solidFill>
            <a:srgbClr val="FAF4E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199632" y="1418528"/>
            <a:ext cx="1810512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一般早餐店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199632" y="1811719"/>
            <a:ext cx="219456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快速｜方便｜吃飽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394192" y="1609344"/>
            <a:ext cx="2560320" cy="5852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主要解決「效率」與「即時飽足」，但不一定提供停留、相聚與完整用餐的理由。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897880" y="2706624"/>
            <a:ext cx="5440680" cy="2066544"/>
          </a:xfrm>
          <a:prstGeom prst="roundRect">
            <a:avLst>
              <a:gd name="adj" fmla="val 3097"/>
            </a:avLst>
          </a:prstGeom>
          <a:solidFill>
            <a:srgbClr val="5B351C"/>
          </a:solidFill>
          <a:ln w="10160">
            <a:solidFill>
              <a:srgbClr val="5B351C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272784" y="2990088"/>
            <a:ext cx="420624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zh-TW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咕嘰咕嘰的市場選擇</a:t>
            </a:r>
            <a:endParaRPr lang="en-US" sz="145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117336" y="3380002"/>
            <a:ext cx="5175504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熟悉好吃 × 完整用餐 × 舒服停留 × 自在相聚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126480" y="3882922"/>
            <a:ext cx="4975716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EBDD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不是把早餐做得很複雜，而是讓顧客願意坐下來，好好吃一餐、自然聊天、願意再來。</a:t>
            </a:r>
            <a:endParaRPr lang="en-US" sz="98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85800" y="5166360"/>
            <a:ext cx="2450592" cy="786384"/>
          </a:xfrm>
          <a:prstGeom prst="roundRect">
            <a:avLst>
              <a:gd name="adj" fmla="val 814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 sz="3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32104" y="5294376"/>
            <a:ext cx="2157984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一般早餐店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3816" y="5605272"/>
            <a:ext cx="219456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速度／便利／價格直接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456432" y="5166360"/>
            <a:ext cx="2450592" cy="786384"/>
          </a:xfrm>
          <a:prstGeom prst="roundRect">
            <a:avLst>
              <a:gd name="adj" fmla="val 814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 sz="3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602736" y="5294376"/>
            <a:ext cx="2157984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咖啡館慢食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3584448" y="5605272"/>
            <a:ext cx="219456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氛圍／停留／生活感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227064" y="5166360"/>
            <a:ext cx="2450592" cy="786384"/>
          </a:xfrm>
          <a:prstGeom prst="roundRect">
            <a:avLst>
              <a:gd name="adj" fmla="val 814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 sz="3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373368" y="5294376"/>
            <a:ext cx="2157984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連鎖早午餐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355080" y="5605272"/>
            <a:ext cx="219456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選擇多／標準化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997696" y="5166360"/>
            <a:ext cx="2450592" cy="786384"/>
          </a:xfrm>
          <a:prstGeom prst="roundRect">
            <a:avLst>
              <a:gd name="adj" fmla="val 814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 sz="3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9144000" y="5294376"/>
            <a:ext cx="2157984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話題型餐飲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9125712" y="5605272"/>
            <a:ext cx="219456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新奇／拍照／曝光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1691640" y="6181344"/>
            <a:ext cx="882396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6E774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定位結論：咕嘰咕嘰不是更慢的早餐店，而是更適合日常相聚的早午餐品牌。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438912" y="6583680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7B706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gugi brunch｜好好吃飯・自在相聚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9966960" y="6556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i="1" dirty="0">
                <a:solidFill>
                  <a:srgbClr val="C89C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EB48D-44CA-2193-082E-1300D415B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E566696-B142-3EF9-DEA0-7B95C6B049E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DC4A320-1163-45BF-5F6E-F1037015EB1F}"/>
              </a:ext>
            </a:extLst>
          </p:cNvPr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CB58633-0548-5817-9F04-842BF31CCE7C}"/>
              </a:ext>
            </a:extLst>
          </p:cNvPr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7288AFF-2E3D-A082-4EE8-52ECC4830C1F}"/>
              </a:ext>
            </a:extLst>
          </p:cNvPr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06</a:t>
            </a:r>
            <a:endParaRPr lang="en-US" sz="11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BA03579-54C1-AFCC-BB7B-911E8FAD4615}"/>
              </a:ext>
            </a:extLst>
          </p:cNvPr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品牌定位</a:t>
            </a:r>
            <a:endParaRPr lang="en-US" sz="2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29C4100-AAC5-EBF4-21CA-9601053E8342}"/>
              </a:ext>
            </a:extLst>
          </p:cNvPr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我們希望顧客記住的，不只是菜單</a:t>
            </a:r>
            <a:endParaRPr lang="en-US" sz="9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81100BF-8F82-09E8-9FB5-113350D2A573}"/>
              </a:ext>
            </a:extLst>
          </p:cNvPr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07A0BBE-6A8D-1571-4223-CED0B347ABF3}"/>
              </a:ext>
            </a:extLst>
          </p:cNvPr>
          <p:cNvSpPr/>
          <p:nvPr/>
        </p:nvSpPr>
        <p:spPr>
          <a:xfrm>
            <a:off x="777240" y="1417320"/>
            <a:ext cx="1069848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好好吃飯、自在相聚</a:t>
            </a:r>
            <a:endParaRPr lang="en-US" sz="34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CA7B1E1-606A-F87D-E679-99CE254460BA}"/>
              </a:ext>
            </a:extLst>
          </p:cNvPr>
          <p:cNvSpPr/>
          <p:nvPr/>
        </p:nvSpPr>
        <p:spPr>
          <a:xfrm>
            <a:off x="1232715" y="2423160"/>
            <a:ext cx="99212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zh-TW" altLang="zh-TW" sz="16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咕嘰咕嘰以熟悉的好味道，融合創新料理與安心品質，成為讓顧客好好吃飯、自在相聚的日常早午餐品牌。</a:t>
            </a:r>
            <a:endParaRPr lang="en-US" sz="16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FCD13E8-233A-A4D5-A5B4-1AE94FEFA28B}"/>
              </a:ext>
            </a:extLst>
          </p:cNvPr>
          <p:cNvSpPr/>
          <p:nvPr/>
        </p:nvSpPr>
        <p:spPr>
          <a:xfrm>
            <a:off x="1143000" y="3703320"/>
            <a:ext cx="9921240" cy="1234440"/>
          </a:xfrm>
          <a:prstGeom prst="roundRect">
            <a:avLst>
              <a:gd name="adj" fmla="val 592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F4B0699-78F0-5FEC-AD7C-C7E25855F076}"/>
              </a:ext>
            </a:extLst>
          </p:cNvPr>
          <p:cNvSpPr/>
          <p:nvPr/>
        </p:nvSpPr>
        <p:spPr>
          <a:xfrm>
            <a:off x="3763705" y="3931920"/>
            <a:ext cx="12801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品牌承諾</a:t>
            </a:r>
            <a:endParaRPr lang="en-US" sz="10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32B487C-D28E-64D3-3215-8265BD8CE254}"/>
              </a:ext>
            </a:extLst>
          </p:cNvPr>
          <p:cNvSpPr/>
          <p:nvPr/>
        </p:nvSpPr>
        <p:spPr>
          <a:xfrm>
            <a:off x="3763705" y="4315968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 err="1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讓每一次日常用餐，都成為自在相聚的美好時刻</a:t>
            </a:r>
            <a:r>
              <a:rPr lang="en-US" sz="19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。</a:t>
            </a:r>
            <a:endParaRPr lang="en-US" sz="19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1DBE042-7216-E0D9-D192-CE3ABA754047}"/>
              </a:ext>
            </a:extLst>
          </p:cNvPr>
          <p:cNvSpPr/>
          <p:nvPr/>
        </p:nvSpPr>
        <p:spPr>
          <a:xfrm>
            <a:off x="3763705" y="1237891"/>
            <a:ext cx="12801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 err="1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</a:t>
            </a:r>
            <a:r>
              <a:rPr lang="zh-TW" altLang="en-US" sz="14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主張</a:t>
            </a:r>
            <a:endParaRPr lang="en-US" sz="100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562AD14F-1154-4DE6-73DB-DB3619BD89BD}"/>
              </a:ext>
            </a:extLst>
          </p:cNvPr>
          <p:cNvSpPr/>
          <p:nvPr/>
        </p:nvSpPr>
        <p:spPr>
          <a:xfrm>
            <a:off x="3763705" y="2179033"/>
            <a:ext cx="12801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 err="1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</a:t>
            </a:r>
            <a:r>
              <a:rPr lang="zh-TW" altLang="en-US" sz="14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定位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4031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624" y="365760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9C4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0120" y="25603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3B281C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目標顧客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987552" y="841248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從既有家庭客，延伸到更多生活型年輕客；不是換掉顧客，而是擴大關係</a:t>
            </a:r>
            <a:endParaRPr lang="en-US" sz="9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069848"/>
            <a:ext cx="11384280" cy="0"/>
          </a:xfrm>
          <a:prstGeom prst="line">
            <a:avLst/>
          </a:prstGeom>
          <a:noFill/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97280" y="1307592"/>
            <a:ext cx="9966960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家庭客是基本盤；生活型年輕客是成長盤。</a:t>
            </a:r>
            <a:endParaRPr 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63040" y="1773936"/>
            <a:ext cx="914400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兩者共同需求都是：好好吃飯、自在相聚。差異在於情境、內容觸發與互動方式。</a:t>
            </a:r>
            <a:endParaRPr lang="en-US" sz="108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2359152"/>
            <a:ext cx="5047488" cy="1207008"/>
          </a:xfrm>
          <a:prstGeom prst="roundRect">
            <a:avLst>
              <a:gd name="adj" fmla="val 5303"/>
            </a:avLst>
          </a:prstGeom>
          <a:solidFill>
            <a:srgbClr val="5B351C"/>
          </a:solidFill>
          <a:ln w="10160">
            <a:solidFill>
              <a:srgbClr val="5B351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78408" y="2523744"/>
            <a:ext cx="822960" cy="256032"/>
          </a:xfrm>
          <a:prstGeom prst="rect">
            <a:avLst/>
          </a:prstGeom>
          <a:solidFill>
            <a:srgbClr val="C89C42"/>
          </a:solidFill>
          <a:ln>
            <a:solidFill>
              <a:srgbClr val="C89C42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基本盤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920240" y="2523744"/>
            <a:ext cx="347472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家庭客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920240" y="2862072"/>
            <a:ext cx="352044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BDD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週末與日常聚餐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920240" y="3145536"/>
            <a:ext cx="361188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F7F0E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餐點選擇多、份量合適、空間舒服、親切不壓迫。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91072" y="2359152"/>
            <a:ext cx="5047488" cy="1207008"/>
          </a:xfrm>
          <a:prstGeom prst="roundRect">
            <a:avLst>
              <a:gd name="adj" fmla="val 5303"/>
            </a:avLst>
          </a:prstGeom>
          <a:solidFill>
            <a:srgbClr val="6E7745"/>
          </a:solidFill>
          <a:ln w="10160">
            <a:solidFill>
              <a:srgbClr val="6E7745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92240" y="2523744"/>
            <a:ext cx="822960" cy="256032"/>
          </a:xfrm>
          <a:prstGeom prst="rect">
            <a:avLst/>
          </a:prstGeom>
          <a:solidFill>
            <a:srgbClr val="C89C42"/>
          </a:solidFill>
          <a:ln>
            <a:solidFill>
              <a:srgbClr val="C89C42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成長盤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434072" y="2523744"/>
            <a:ext cx="347472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生活型年輕客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7434072" y="2862072"/>
            <a:ext cx="352044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EBDDC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平日兩人、朋友小聚、社群分享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434072" y="3145536"/>
            <a:ext cx="361188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F7F0E7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熟悉但不無聊、好吃好拍、有新意，也能自然聊天。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77240" y="4023360"/>
            <a:ext cx="5047488" cy="1207008"/>
          </a:xfrm>
          <a:prstGeom prst="roundRect">
            <a:avLst>
              <a:gd name="adj" fmla="val 5303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978408" y="4187952"/>
            <a:ext cx="822960" cy="256032"/>
          </a:xfrm>
          <a:prstGeom prst="rect">
            <a:avLst/>
          </a:prstGeom>
          <a:solidFill>
            <a:srgbClr val="6E7745"/>
          </a:solidFill>
          <a:ln>
            <a:solidFill>
              <a:srgbClr val="6E7745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情境客群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920240" y="4187952"/>
            <a:ext cx="347472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B281C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上班族／朋友小聚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920240" y="4526280"/>
            <a:ext cx="352044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效率、便利、自在停留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920240" y="4796974"/>
            <a:ext cx="3904488" cy="3108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菜單清楚、組合好選、服務不打擾，讓聚會不用有壓力。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291072" y="4023360"/>
            <a:ext cx="5047488" cy="1207008"/>
          </a:xfrm>
          <a:prstGeom prst="roundRect">
            <a:avLst>
              <a:gd name="adj" fmla="val 5303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4" name="Text 22"/>
          <p:cNvSpPr/>
          <p:nvPr/>
        </p:nvSpPr>
        <p:spPr>
          <a:xfrm>
            <a:off x="6492240" y="4187952"/>
            <a:ext cx="822960" cy="256032"/>
          </a:xfrm>
          <a:prstGeom prst="rect">
            <a:avLst/>
          </a:prstGeom>
          <a:solidFill>
            <a:srgbClr val="6E7745"/>
          </a:solidFill>
          <a:ln>
            <a:solidFill>
              <a:srgbClr val="6E7745">
                <a:alpha val="0"/>
              </a:srgbClr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價值客群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7434072" y="4187952"/>
            <a:ext cx="347472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3B281C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日常回訪客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7434072" y="4526280"/>
            <a:ext cx="3520440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熟悉、穩定、願意再來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434072" y="4809744"/>
            <a:ext cx="361188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穩定招牌、會員回訪、適度新品與熟客服務。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536192" y="5742432"/>
            <a:ext cx="9144000" cy="502920"/>
          </a:xfrm>
          <a:prstGeom prst="roundRect">
            <a:avLst>
              <a:gd name="adj" fmla="val 12727"/>
            </a:avLst>
          </a:prstGeom>
          <a:solidFill>
            <a:srgbClr val="FAF4E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9" name="Text 27"/>
          <p:cNvSpPr/>
          <p:nvPr/>
        </p:nvSpPr>
        <p:spPr>
          <a:xfrm>
            <a:off x="1783080" y="5870448"/>
            <a:ext cx="864108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6E774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成長原則：在不失去家庭客信任的前提下，提高年輕客群的品牌記憶、互動與回訪。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438912" y="6583680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7B706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gugi brunch｜好好吃飯・自在相聚</a:t>
            </a:r>
            <a:endParaRPr lang="en-US" sz="650" dirty="0"/>
          </a:p>
        </p:txBody>
      </p:sp>
      <p:sp>
        <p:nvSpPr>
          <p:cNvPr id="31" name="Text 29"/>
          <p:cNvSpPr/>
          <p:nvPr/>
        </p:nvSpPr>
        <p:spPr>
          <a:xfrm>
            <a:off x="9966960" y="6556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i="1" dirty="0">
                <a:solidFill>
                  <a:srgbClr val="C89C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632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08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產品與服務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招牌記憶點 × 多樣選擇 × 舒服服務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0" descr="/mnt/data/LINE_ALBUM_2026.6.25_260812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3749040" cy="2331720"/>
          </a:xfrm>
          <a:prstGeom prst="rect">
            <a:avLst/>
          </a:prstGeom>
        </p:spPr>
      </p:pic>
      <p:pic>
        <p:nvPicPr>
          <p:cNvPr id="10" name="Image 1" descr="/mnt/data/LINE_ALBUM_2026.6.25_260812_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408" y="1325880"/>
            <a:ext cx="3383280" cy="2331720"/>
          </a:xfrm>
          <a:prstGeom prst="rect">
            <a:avLst/>
          </a:prstGeom>
        </p:spPr>
      </p:pic>
      <p:pic>
        <p:nvPicPr>
          <p:cNvPr id="11" name="Image 2" descr="/mnt/data/LINE_ALBUM_2026.6.25_260812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0" y="1325880"/>
            <a:ext cx="3703320" cy="23317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40080" y="3886200"/>
            <a:ext cx="367312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altLang="zh-TW" sz="12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拼盤系列</a:t>
            </a:r>
            <a:endParaRPr lang="en-US" altLang="zh-TW" sz="1200" b="1" dirty="0">
              <a:solidFill>
                <a:srgbClr val="30282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日常主力產品</a:t>
            </a:r>
            <a:b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早午餐一起吃</a:t>
            </a:r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／家庭／雙人／朋友小聚</a:t>
            </a:r>
            <a:endParaRPr lang="en-US" altLang="zh-TW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526279" y="3886200"/>
            <a:ext cx="3099471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altLang="zh-TW" sz="12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6盎司神農豬手拍系列</a:t>
            </a:r>
          </a:p>
          <a:p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招牌記憶產品</a:t>
            </a:r>
            <a:b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建立品牌辨識與產品信任</a:t>
            </a:r>
            <a:endParaRPr lang="en-US" altLang="zh-TW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8092440" y="3886200"/>
            <a:ext cx="3200400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 err="1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百道</a:t>
            </a:r>
            <a:r>
              <a:rPr lang="zh-TW" altLang="en-US" sz="1200" b="1" dirty="0">
                <a:solidFill>
                  <a:srgbClr val="30282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日常美食系列</a:t>
            </a:r>
            <a:endParaRPr lang="en-US" sz="1200" b="1" dirty="0">
              <a:solidFill>
                <a:srgbClr val="30282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TC" pitchFamily="34" charset="-120"/>
            </a:endParaRPr>
          </a:p>
          <a:p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選擇與回訪產品</a:t>
            </a:r>
            <a:b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滿足不同食量與喜好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662940" y="4599432"/>
            <a:ext cx="10972800" cy="1005840"/>
          </a:xfrm>
          <a:prstGeom prst="roundRect">
            <a:avLst>
              <a:gd name="adj" fmla="val 7273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1"/>
          <p:cNvSpPr/>
          <p:nvPr/>
        </p:nvSpPr>
        <p:spPr>
          <a:xfrm>
            <a:off x="2407633" y="5049558"/>
            <a:ext cx="12801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服務原則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1988389" y="4931894"/>
            <a:ext cx="8961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親切　｜　清楚　｜　不壓迫　｜　讓顧客選得輕鬆、坐得舒服、聚得自在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09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產品精神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zh-TW" altLang="zh-TW" sz="14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熟悉是基礎，驚喜是加分；好吃與安心是所有創新的底線。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85800" y="150876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85800" y="1847088"/>
            <a:ext cx="2423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適食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93630" y="2395728"/>
            <a:ext cx="2208362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回應季節、生活節奏與用餐情境</a:t>
            </a:r>
            <a:r>
              <a:rPr lang="en-US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,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 提供此刻最適合顧客享用的一餐。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502152" y="150876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8D9C4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3502152" y="1847088"/>
            <a:ext cx="2423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玩味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683478" y="2600693"/>
            <a:ext cx="2156605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algn="ctr"/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以熟悉食材、地方風味與生活記憶為基礎</a:t>
            </a:r>
            <a:r>
              <a:rPr lang="en-US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,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透過新的搭配、吃法、呈現與溝通方式</a:t>
            </a:r>
            <a:r>
              <a:rPr lang="en-US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,</a:t>
            </a:r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玩出新的日常滋味。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18504" y="150876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318504" y="1847088"/>
            <a:ext cx="2423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創新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464721" y="2395728"/>
            <a:ext cx="2130725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algn="ctr"/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透過產品、溝通、視覺、服務與門店體驗的改善，讓顧客更容易選擇、更願意嘗試、更滿意並願意再次回來。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134856" y="150876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134856" y="1847088"/>
            <a:ext cx="2423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安心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296888" y="2427473"/>
            <a:ext cx="2099096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algn="ctr"/>
            <a:r>
              <a:rPr lang="zh-TW" altLang="en-US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在所有趣味與創新之下，始終守住食材來源要符合品質、食安、製作、供應與品牌誠信。</a:t>
            </a:r>
            <a:endParaRPr 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Image 0" descr="/mnt/data/LINE_ALBUM_2026.6.25_260812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86200"/>
            <a:ext cx="3474720" cy="1920240"/>
          </a:xfrm>
          <a:prstGeom prst="rect">
            <a:avLst/>
          </a:prstGeom>
        </p:spPr>
      </p:pic>
      <p:pic>
        <p:nvPicPr>
          <p:cNvPr id="22" name="Image 1" descr="/mnt/data/LINE_ALBUM_2026.6.25_260812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886200"/>
            <a:ext cx="3474720" cy="1920240"/>
          </a:xfrm>
          <a:prstGeom prst="rect">
            <a:avLst/>
          </a:prstGeom>
        </p:spPr>
      </p:pic>
      <p:pic>
        <p:nvPicPr>
          <p:cNvPr id="23" name="Image 2" descr="/mnt/data/LINE_ALBUM_2026.6.25_260812_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3886200"/>
            <a:ext cx="347472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624" y="365760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9C4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10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60120" y="256032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3B281C"/>
                </a:solidFill>
                <a:latin typeface="Noto Serif CJK TC" pitchFamily="34" charset="0"/>
                <a:ea typeface="Noto Serif CJK TC" pitchFamily="34" charset="-122"/>
                <a:cs typeface="Noto Serif CJK TC" pitchFamily="34" charset="-120"/>
              </a:rPr>
              <a:t>營運模式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987552" y="841248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品牌價值必須能被門店穩定執行；創意要能落店、被測試、被複製</a:t>
            </a:r>
            <a:endParaRPr lang="en-US" sz="9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069848"/>
            <a:ext cx="11384280" cy="0"/>
          </a:xfrm>
          <a:prstGeom prst="line">
            <a:avLst/>
          </a:prstGeom>
          <a:noFill/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51560" y="1316736"/>
            <a:ext cx="10058400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品牌定位如何變成真實門店體驗？</a:t>
            </a:r>
            <a:endParaRPr lang="en-US" sz="22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97280" y="1810512"/>
            <a:ext cx="996696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總部的角色，是把「好好吃飯、自在相聚」轉譯成產品、流程、訓練、素材與可複製的門店標準。</a:t>
            </a:r>
            <a:endParaRPr 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5488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3504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01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3504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品牌定位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94360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要讓顧客記住什麼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847088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093976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EFE0C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221992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02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221992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總部企劃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212848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產品／活動／IP任務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465576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712464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840480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03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40480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工具轉譯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31336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物料／系統／話術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84064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330952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EFE0C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458968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04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458968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教育訓練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449824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讓門店知道怎麼做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702552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949440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077456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05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077456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門店執行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068312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低負擔、可複製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321040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567928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EFE0C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695944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06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695944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顧客體驗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686800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選擇、互動、回訪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939528" y="3355848"/>
            <a:ext cx="182880" cy="0"/>
          </a:xfrm>
          <a:prstGeom prst="line">
            <a:avLst/>
          </a:prstGeom>
          <a:noFill/>
          <a:ln w="25400">
            <a:solidFill>
              <a:srgbClr val="C89C42"/>
            </a:solidFill>
            <a:prstDash val="solid"/>
            <a:tailEnd type="triangle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0186416" y="2788920"/>
            <a:ext cx="1325880" cy="1143000"/>
          </a:xfrm>
          <a:prstGeom prst="roundRect">
            <a:avLst>
              <a:gd name="adj" fmla="val 5600"/>
            </a:avLst>
          </a:prstGeom>
          <a:solidFill>
            <a:srgbClr val="FFF9F1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0314432" y="2926080"/>
            <a:ext cx="32004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C89C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07</a:t>
            </a:r>
            <a:endParaRPr lang="en-US" sz="8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0314432" y="3255264"/>
            <a:ext cx="1069848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erif CJK TC" pitchFamily="34" charset="-120"/>
              </a:rPr>
              <a:t>數據回饋</a:t>
            </a:r>
            <a:endParaRPr lang="en-US" sz="14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0305288" y="3593592"/>
            <a:ext cx="108813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746A5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驗證並優化</a:t>
            </a:r>
            <a:endParaRPr lang="en-US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243584" y="5095753"/>
            <a:ext cx="4206240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誰執行？怎麼執行？多久一次？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門店多多少工作？如何衡量成效？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182112" y="4663441"/>
            <a:ext cx="4892040" cy="896112"/>
          </a:xfrm>
          <a:prstGeom prst="roundRect">
            <a:avLst>
              <a:gd name="adj" fmla="val 7143"/>
            </a:avLst>
          </a:prstGeom>
          <a:solidFill>
            <a:srgbClr val="FAF4EA"/>
          </a:solidFill>
          <a:ln w="10160">
            <a:solidFill>
              <a:srgbClr val="E4D0B3"/>
            </a:solidFill>
            <a:prstDash val="solid"/>
          </a:ln>
        </p:spPr>
        <p:txBody>
          <a:bodyPr/>
          <a:lstStyle/>
          <a:p>
            <a:endParaRPr lang="zh-TW" altLang="en-US" sz="28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2276856" y="4762595"/>
            <a:ext cx="425196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本次</a:t>
            </a:r>
            <a:r>
              <a:rPr lang="en-US" sz="14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 IP </a:t>
            </a:r>
            <a:r>
              <a:rPr lang="en-US" sz="14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方案不</a:t>
            </a:r>
            <a:r>
              <a:rPr lang="zh-TW" altLang="en-US" sz="14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只</a:t>
            </a:r>
            <a:r>
              <a:rPr lang="en-US" sz="14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是一次活動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3933550" y="5094902"/>
            <a:ext cx="42519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而是可以在門店</a:t>
            </a:r>
            <a:r>
              <a:rPr lang="zh-TW" alt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執行</a:t>
            </a:r>
            <a:r>
              <a:rPr 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、</a:t>
            </a:r>
          </a:p>
          <a:p>
            <a:pPr marL="0" indent="0" algn="ctr">
              <a:buNone/>
            </a:pPr>
            <a:r>
              <a:rPr lang="zh-TW" alt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可</a:t>
            </a:r>
            <a:r>
              <a:rPr lang="en-US" b="1" dirty="0" err="1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衡量</a:t>
            </a:r>
            <a:r>
              <a:rPr 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、</a:t>
            </a:r>
            <a:r>
              <a:rPr lang="zh-TW" alt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可</a:t>
            </a:r>
            <a:r>
              <a:rPr lang="en-US" b="1" dirty="0" err="1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複製的顧客</a:t>
            </a:r>
            <a:r>
              <a:rPr lang="zh-TW" alt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體驗</a:t>
            </a:r>
            <a:r>
              <a:rPr lang="en-US" b="1" dirty="0" err="1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機制</a:t>
            </a:r>
            <a:r>
              <a:rPr lang="en-US" b="1" dirty="0">
                <a:solidFill>
                  <a:srgbClr val="3B281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。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1234440" y="5823003"/>
            <a:ext cx="932688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執行評估</a:t>
            </a:r>
            <a:r>
              <a:rPr lang="en-US" sz="16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標準：不</a:t>
            </a: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增加大量</a:t>
            </a:r>
            <a:r>
              <a:rPr lang="en-US" sz="16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人力、不</a:t>
            </a: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影響現場營運</a:t>
            </a:r>
            <a:r>
              <a:rPr 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、</a:t>
            </a:r>
            <a:r>
              <a:rPr lang="en-US" sz="16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不強迫</a:t>
            </a: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顧客</a:t>
            </a:r>
            <a:r>
              <a:rPr lang="en-US" sz="16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參與</a:t>
            </a:r>
            <a:r>
              <a:rPr 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、</a:t>
            </a: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可以</a:t>
            </a:r>
            <a:r>
              <a:rPr lang="en-US" sz="1600" b="1" dirty="0" err="1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跨店</a:t>
            </a:r>
            <a:r>
              <a:rPr lang="zh-TW" alt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複製</a:t>
            </a:r>
            <a:r>
              <a:rPr lang="en-US" sz="1600" b="1" dirty="0">
                <a:solidFill>
                  <a:srgbClr val="6E774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CJK TC" pitchFamily="34" charset="-120"/>
              </a:rPr>
              <a:t>。</a:t>
            </a:r>
            <a:endParaRPr 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38912" y="6583680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7B706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gugi brunch｜好好吃飯・自在相聚</a:t>
            </a:r>
            <a:endParaRPr lang="en-US" sz="650" dirty="0"/>
          </a:p>
        </p:txBody>
      </p:sp>
      <p:sp>
        <p:nvSpPr>
          <p:cNvPr id="50" name="Text 48"/>
          <p:cNvSpPr/>
          <p:nvPr/>
        </p:nvSpPr>
        <p:spPr>
          <a:xfrm>
            <a:off x="9966960" y="6556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i="1" dirty="0">
                <a:solidFill>
                  <a:srgbClr val="C89C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720" dirty="0"/>
          </a:p>
        </p:txBody>
      </p:sp>
    </p:spTree>
    <p:extLst>
      <p:ext uri="{BB962C8B-B14F-4D97-AF65-F5344CB8AC3E}">
        <p14:creationId xmlns:p14="http://schemas.microsoft.com/office/powerpoint/2010/main" val="3814893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顧客來源與營收來源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把「被看見」轉成「走進門店」，再轉成「願意回來」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40080" y="1371600"/>
            <a:ext cx="5303520" cy="4297680"/>
          </a:xfrm>
          <a:prstGeom prst="roundRect">
            <a:avLst>
              <a:gd name="adj" fmla="val 1702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960120" y="1691640"/>
            <a:ext cx="4480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21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門店</a:t>
            </a:r>
            <a:r>
              <a:rPr lang="en-US" sz="2100" b="1" dirty="0" err="1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顧客從哪裡來</a:t>
            </a:r>
            <a:r>
              <a:rPr lang="en-US" sz="21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？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005840" y="2331720"/>
            <a:ext cx="438912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 err="1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路過與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在地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商圈40%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Google 搜尋／評價10%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社群內容10%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LINE 官方帳號15%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熟客推薦10%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外送平台15%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63640" y="1371600"/>
            <a:ext cx="5303520" cy="4297680"/>
          </a:xfrm>
          <a:prstGeom prst="roundRect">
            <a:avLst>
              <a:gd name="adj" fmla="val 1702"/>
            </a:avLst>
          </a:prstGeom>
          <a:solidFill>
            <a:srgbClr val="E8D9C4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583680" y="1691640"/>
            <a:ext cx="4480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21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門店</a:t>
            </a:r>
            <a:r>
              <a:rPr lang="en-US" sz="2100" b="1" dirty="0" err="1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營收從哪裡來</a:t>
            </a:r>
            <a:r>
              <a:rPr lang="en-US" sz="2100" b="1" dirty="0">
                <a:solidFill>
                  <a:srgbClr val="30282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？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629400" y="2331720"/>
            <a:ext cx="438912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產品結構面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:</a:t>
            </a:r>
          </a:p>
          <a:p>
            <a:pPr marL="0" indent="0" algn="l">
              <a:buNone/>
            </a:pP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餐點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75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%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、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飲品2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%</a:t>
            </a:r>
            <a:endParaRPr lang="en-US" sz="1700" dirty="0"/>
          </a:p>
          <a:p>
            <a:pPr marL="0" indent="0" algn="l">
              <a:buNone/>
            </a:pP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消費型態構面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:</a:t>
            </a:r>
            <a:endParaRPr lang="en-US" sz="1700" dirty="0">
              <a:solidFill>
                <a:srgbClr val="302820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  <a:p>
            <a:pPr marL="0" indent="0" algn="l">
              <a:buNone/>
            </a:pP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內用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65%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、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外帶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20%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、</a:t>
            </a:r>
            <a: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外送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15%</a:t>
            </a:r>
            <a:endParaRPr lang="en-US" sz="1700" dirty="0"/>
          </a:p>
          <a:p>
            <a:pPr marL="0" indent="0" algn="l">
              <a:buNone/>
            </a:pP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新舊顧客結構</a:t>
            </a:r>
            <a:endParaRPr lang="en-US" sz="1700" dirty="0">
              <a:solidFill>
                <a:srgbClr val="302820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  <a:p>
            <a:pPr marL="0" indent="0" algn="l">
              <a:buNone/>
            </a:pPr>
            <a:r>
              <a:rPr lang="en-US" sz="1700" dirty="0" err="1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會員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新增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100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~150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/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店</a:t>
            </a:r>
            <a:endParaRPr lang="en-US" altLang="zh-TW" sz="1700" dirty="0">
              <a:solidFill>
                <a:srgbClr val="302820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  <a:p>
            <a:pPr marL="0" indent="0" algn="l">
              <a:buNone/>
            </a:pP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品牌日期間回流來客數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500~600</a:t>
            </a:r>
            <a:r>
              <a:rPr lang="zh-TW" alt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人次</a:t>
            </a:r>
            <a:r>
              <a:rPr lang="en-US" altLang="zh-TW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(5%)</a:t>
            </a:r>
            <a:br>
              <a:rPr lang="en-US" sz="1700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</a:b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2926080" y="5897880"/>
            <a:ext cx="6309360" cy="310896"/>
          </a:xfrm>
          <a:prstGeom prst="roundRect">
            <a:avLst/>
          </a:prstGeom>
          <a:solidFill>
            <a:srgbClr val="5A3A1E"/>
          </a:solidFill>
          <a:ln w="12700">
            <a:solidFill>
              <a:srgbClr val="5A3A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2926080" y="5897880"/>
            <a:ext cx="630936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zh-TW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部分營運數據將</a:t>
            </a:r>
            <a:r>
              <a:rPr lang="zh-TW" altLang="en-US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</a:t>
            </a:r>
            <a:r>
              <a:rPr lang="zh-TW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競賽</a:t>
            </a:r>
            <a:r>
              <a:rPr lang="zh-TW" altLang="en-US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需求</a:t>
            </a:r>
            <a:r>
              <a:rPr lang="zh-TW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endParaRPr 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經營策略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把品牌變得更清楚、更容易被記住，也更容易被複製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1965960" cy="2331720"/>
          </a:xfrm>
          <a:prstGeom prst="roundRect">
            <a:avLst>
              <a:gd name="adj" fmla="val 3721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5029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41248" y="2743200"/>
            <a:ext cx="157276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定位清楚化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907792" y="1828800"/>
            <a:ext cx="1965960" cy="2331720"/>
          </a:xfrm>
          <a:prstGeom prst="roundRect">
            <a:avLst>
              <a:gd name="adj" fmla="val 3721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3108960" y="2103120"/>
            <a:ext cx="5029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108960" y="2743200"/>
            <a:ext cx="157276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產品記憶化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175504" y="1828800"/>
            <a:ext cx="1965960" cy="2331720"/>
          </a:xfrm>
          <a:prstGeom prst="roundRect">
            <a:avLst>
              <a:gd name="adj" fmla="val 3721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5376672" y="2103120"/>
            <a:ext cx="5029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376672" y="2743200"/>
            <a:ext cx="157276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菜單好選化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443216" y="1828800"/>
            <a:ext cx="1965960" cy="2331720"/>
          </a:xfrm>
          <a:prstGeom prst="roundRect">
            <a:avLst>
              <a:gd name="adj" fmla="val 3721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644384" y="2103120"/>
            <a:ext cx="5029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644384" y="2743200"/>
            <a:ext cx="157276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體驗一致化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710928" y="1828800"/>
            <a:ext cx="1965960" cy="2331720"/>
          </a:xfrm>
          <a:prstGeom prst="roundRect">
            <a:avLst>
              <a:gd name="adj" fmla="val 3721"/>
            </a:avLst>
          </a:prstGeom>
          <a:solidFill>
            <a:srgbClr val="5A3A1E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9912096" y="2103120"/>
            <a:ext cx="5029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912096" y="2743200"/>
            <a:ext cx="1572768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Ben Wan IP 資產化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280160" y="4983480"/>
            <a:ext cx="9601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algn="ctr"/>
            <a:r>
              <a:rPr lang="zh-TW" altLang="zh-TW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前四項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主要是</a:t>
            </a:r>
            <a:r>
              <a:rPr lang="zh-TW" altLang="zh-TW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在建立品牌的經營基本盤；Ben Wan 不是取代前四項，而是把已建立的品牌價值，轉化成更容易被記住、互動、分享與回訪的顧客關係。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</a:t>
            </a:r>
            <a:r>
              <a:rPr lang="en-US" sz="1600" b="1" dirty="0" err="1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第五項讓品牌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可以</a:t>
            </a:r>
            <a:r>
              <a:rPr lang="en-US" sz="1600" b="1" dirty="0" err="1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進一步進入顧客的情感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面</a:t>
            </a:r>
            <a:r>
              <a:rPr 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、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達到</a:t>
            </a:r>
            <a:r>
              <a:rPr lang="en-US" sz="1600" b="1" dirty="0" err="1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分享與收藏</a:t>
            </a:r>
            <a:r>
              <a:rPr lang="zh-TW" alt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的消費者行為</a:t>
            </a:r>
            <a:r>
              <a:rPr lang="en-US" sz="16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Noto Sans TC" pitchFamily="34" charset="-120"/>
              </a:rPr>
              <a:t>。</a:t>
            </a:r>
            <a:endParaRPr lang="en-US" sz="16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Ben Wan｜本玩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來自汪星的早餐職人，也是品牌與顧客之間的陪伴者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1097970" y="1349516"/>
            <a:ext cx="6766560" cy="2057400"/>
          </a:xfrm>
          <a:prstGeom prst="roundRect">
            <a:avLst>
              <a:gd name="adj" fmla="val 355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418010" y="1605548"/>
            <a:ext cx="19202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CHARACTER DNA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18010" y="2035316"/>
            <a:ext cx="53949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熱情・真誠・樂觀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455613" y="2359928"/>
            <a:ext cx="596310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 err="1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喜歡早餐、美食、交朋友。相信早餐不只是食物，而是一種陪伴與</a:t>
            </a:r>
            <a:r>
              <a:rPr lang="zh-TW" altLang="en-US" sz="13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一天的</a:t>
            </a:r>
            <a:r>
              <a:rPr lang="en-US" sz="1300" dirty="0" err="1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開始</a:t>
            </a:r>
            <a:r>
              <a:rPr lang="en-US" sz="13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1097970" y="3681236"/>
            <a:ext cx="6766560" cy="1417320"/>
          </a:xfrm>
          <a:prstGeom prst="roundRect">
            <a:avLst>
              <a:gd name="adj" fmla="val 5161"/>
            </a:avLst>
          </a:prstGeom>
          <a:solidFill>
            <a:srgbClr val="E8D9C4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1418010" y="3928124"/>
            <a:ext cx="10972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 err="1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</a:t>
            </a:r>
            <a:r>
              <a:rPr lang="en-US" altLang="zh-TW" sz="1200" b="1" dirty="0" err="1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IP</a:t>
            </a:r>
            <a:r>
              <a:rPr lang="en-US" sz="1200" b="1" dirty="0" err="1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角色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418010" y="4571480"/>
            <a:ext cx="5806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早餐職人　｜　</a:t>
            </a:r>
            <a:r>
              <a:rPr lang="en-US" sz="1500" b="1" dirty="0" err="1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</a:t>
            </a:r>
            <a:r>
              <a:rPr lang="zh-TW" alt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代言人</a:t>
            </a: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｜　</a:t>
            </a:r>
            <a:r>
              <a:rPr lang="en-US" sz="1500" b="1" dirty="0" err="1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美食推薦官</a:t>
            </a: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　｜　顧客陪伴者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2149530" y="5647196"/>
            <a:ext cx="4480560" cy="310896"/>
          </a:xfrm>
          <a:prstGeom prst="roundRect">
            <a:avLst/>
          </a:prstGeom>
          <a:solidFill>
            <a:srgbClr val="5A3A1E"/>
          </a:solidFill>
          <a:ln w="12700">
            <a:solidFill>
              <a:srgbClr val="5A3A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2149530" y="5647196"/>
            <a:ext cx="448056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zh-TW" altLang="zh-TW" sz="1600" dirty="0">
                <a:solidFill>
                  <a:schemeClr val="bg1"/>
                </a:solidFill>
              </a:rPr>
              <a:t>咕嘰咕嘰品牌精神的人格化媒介。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ED73675F-88B0-420C-ADB2-6E3AE6A60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332" y="1252728"/>
            <a:ext cx="5248655" cy="5248655"/>
          </a:xfrm>
          <a:prstGeom prst="rect">
            <a:avLst/>
          </a:prstGeom>
        </p:spPr>
      </p:pic>
      <p:sp>
        <p:nvSpPr>
          <p:cNvPr id="21" name="Text 13">
            <a:extLst>
              <a:ext uri="{FF2B5EF4-FFF2-40B4-BE49-F238E27FC236}">
                <a16:creationId xmlns:a16="http://schemas.microsoft.com/office/drawing/2014/main" id="{2DD1A7CE-EEB4-5350-B97E-DA3B56011D83}"/>
              </a:ext>
            </a:extLst>
          </p:cNvPr>
          <p:cNvSpPr/>
          <p:nvPr/>
        </p:nvSpPr>
        <p:spPr>
          <a:xfrm>
            <a:off x="1442664" y="4198644"/>
            <a:ext cx="6216367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zh-TW" alt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核心身份    </a:t>
            </a: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｜　</a:t>
            </a:r>
            <a:r>
              <a:rPr lang="zh-TW" alt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品牌功能         </a:t>
            </a: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｜　</a:t>
            </a:r>
            <a:r>
              <a:rPr lang="zh-TW" alt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產品功能         </a:t>
            </a:r>
            <a:r>
              <a:rPr 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｜　</a:t>
            </a:r>
            <a:r>
              <a:rPr lang="zh-TW" altLang="en-US" sz="1500" b="1" dirty="0">
                <a:solidFill>
                  <a:srgbClr val="30282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關係功能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E0A3D-E36C-808F-5962-E78B947DD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E709CE40-7330-6B33-8935-D13C1409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Shape 4">
            <a:extLst>
              <a:ext uri="{FF2B5EF4-FFF2-40B4-BE49-F238E27FC236}">
                <a16:creationId xmlns:a16="http://schemas.microsoft.com/office/drawing/2014/main" id="{959EC301-940E-177F-F2B8-16242030B6A5}"/>
              </a:ext>
            </a:extLst>
          </p:cNvPr>
          <p:cNvSpPr/>
          <p:nvPr/>
        </p:nvSpPr>
        <p:spPr>
          <a:xfrm>
            <a:off x="0" y="0"/>
            <a:ext cx="6309360" cy="537426"/>
          </a:xfrm>
          <a:prstGeom prst="rect">
            <a:avLst/>
          </a:prstGeom>
          <a:solidFill>
            <a:srgbClr val="F7F1E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altLang="zh-TW" sz="1000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9117102D-C821-9673-E640-C813349AD557}"/>
              </a:ext>
            </a:extLst>
          </p:cNvPr>
          <p:cNvSpPr txBox="1"/>
          <p:nvPr/>
        </p:nvSpPr>
        <p:spPr>
          <a:xfrm>
            <a:off x="159015" y="173743"/>
            <a:ext cx="61808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14</a:t>
            </a:r>
            <a:endParaRPr lang="en-US" altLang="zh-TW" sz="1100" dirty="0"/>
          </a:p>
        </p:txBody>
      </p:sp>
    </p:spTree>
    <p:extLst>
      <p:ext uri="{BB962C8B-B14F-4D97-AF65-F5344CB8AC3E}">
        <p14:creationId xmlns:p14="http://schemas.microsoft.com/office/powerpoint/2010/main" val="73575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為什麼咕嘰咕嘰需要 Ben Wan？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78408" y="74980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IP 的價值，在於延伸品牌接觸點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3703320" y="141732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11" name="Text 8"/>
          <p:cNvSpPr/>
          <p:nvPr/>
        </p:nvSpPr>
        <p:spPr>
          <a:xfrm>
            <a:off x="3904488" y="1581912"/>
            <a:ext cx="1325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產品代言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335524" y="1773676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讓招牌餐點更好記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589520" y="141732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14" name="Text 11"/>
          <p:cNvSpPr/>
          <p:nvPr/>
        </p:nvSpPr>
        <p:spPr>
          <a:xfrm>
            <a:off x="7790688" y="1581912"/>
            <a:ext cx="1325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門店互動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9333780" y="1847087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讓空間有角色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703320" y="283464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17" name="Text 14"/>
          <p:cNvSpPr/>
          <p:nvPr/>
        </p:nvSpPr>
        <p:spPr>
          <a:xfrm>
            <a:off x="3904488" y="2999232"/>
            <a:ext cx="1325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社群內容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5335524" y="3190996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讓品牌有話可說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7589520" y="283464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20" name="Text 17"/>
          <p:cNvSpPr/>
          <p:nvPr/>
        </p:nvSpPr>
        <p:spPr>
          <a:xfrm>
            <a:off x="7790688" y="2999232"/>
            <a:ext cx="1325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會員回訪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9333780" y="3264407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讓關係持續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3703320" y="425196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23" name="Text 20"/>
          <p:cNvSpPr/>
          <p:nvPr/>
        </p:nvSpPr>
        <p:spPr>
          <a:xfrm>
            <a:off x="3904488" y="4416552"/>
            <a:ext cx="13258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周邊收藏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5335524" y="4608316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讓品牌被帶回家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589520" y="4251960"/>
            <a:ext cx="3474720" cy="1051560"/>
          </a:xfrm>
          <a:prstGeom prst="roundRect">
            <a:avLst>
              <a:gd name="adj" fmla="val 6957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 sz="3200"/>
          </a:p>
        </p:txBody>
      </p:sp>
      <p:sp>
        <p:nvSpPr>
          <p:cNvPr id="26" name="Text 23"/>
          <p:cNvSpPr/>
          <p:nvPr/>
        </p:nvSpPr>
        <p:spPr>
          <a:xfrm>
            <a:off x="7790687" y="4416552"/>
            <a:ext cx="1543093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3A1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年輕化溝通</a:t>
            </a:r>
            <a:endParaRPr lang="en-US" sz="2400" dirty="0"/>
          </a:p>
        </p:txBody>
      </p:sp>
      <p:sp>
        <p:nvSpPr>
          <p:cNvPr id="27" name="Text 24"/>
          <p:cNvSpPr/>
          <p:nvPr/>
        </p:nvSpPr>
        <p:spPr>
          <a:xfrm>
            <a:off x="9333780" y="4681727"/>
            <a:ext cx="17373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降低品牌距離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3749040" y="5715000"/>
            <a:ext cx="7315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F765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我們需要的，不只是讓顧客認識 Ben Wan，而是讓他出現在顧客與品牌互動的重要時刻。</a:t>
            </a:r>
            <a:endParaRPr lang="en-US" sz="1400" dirty="0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A2DF731C-55AD-FD0B-0361-8D7D275EC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559052"/>
            <a:ext cx="2688336" cy="26883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2" name="Shape 6">
            <a:extLst>
              <a:ext uri="{FF2B5EF4-FFF2-40B4-BE49-F238E27FC236}">
                <a16:creationId xmlns:a16="http://schemas.microsoft.com/office/drawing/2014/main" id="{25439FEF-438B-E8A7-7B8E-D7F273E21B8E}"/>
              </a:ext>
            </a:extLst>
          </p:cNvPr>
          <p:cNvSpPr/>
          <p:nvPr/>
        </p:nvSpPr>
        <p:spPr>
          <a:xfrm>
            <a:off x="594360" y="1417320"/>
            <a:ext cx="2971800" cy="2971800"/>
          </a:xfrm>
          <a:prstGeom prst="ellipse">
            <a:avLst/>
          </a:prstGeom>
          <a:solidFill>
            <a:srgbClr val="F1E2CA">
              <a:alpha val="14902"/>
            </a:srgbClr>
          </a:solidFill>
          <a:ln w="12700">
            <a:solidFill>
              <a:srgbClr val="F1E2C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95EF88D2-2E96-693D-6601-652A7A9CDCDC}"/>
              </a:ext>
            </a:extLst>
          </p:cNvPr>
          <p:cNvSpPr/>
          <p:nvPr/>
        </p:nvSpPr>
        <p:spPr>
          <a:xfrm>
            <a:off x="1078992" y="421538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4A2B18"/>
                </a:solidFill>
              </a:rPr>
              <a:t>BenWan</a:t>
            </a:r>
            <a:endParaRPr lang="en-US" sz="1700" dirty="0"/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B4334D9B-CD6C-5356-A2FE-875FBE82FA1D}"/>
              </a:ext>
            </a:extLst>
          </p:cNvPr>
          <p:cNvSpPr/>
          <p:nvPr/>
        </p:nvSpPr>
        <p:spPr>
          <a:xfrm>
            <a:off x="758952" y="452628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0776E"/>
                </a:solidFill>
              </a:rPr>
              <a:t>把品牌角色帶進顧客的日常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請思考</a:t>
            </a:r>
            <a:r>
              <a:rPr lang="en-US" sz="2500" b="1" dirty="0" err="1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一個問題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960120" y="1828800"/>
            <a:ext cx="1024128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品牌 IP 如何從「可愛角色」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變成顧客願意互動、消費與回訪的品牌資產？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2011680" y="3325483"/>
            <a:ext cx="81381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角色不是終點。真正的價值，在於能否進入顧客的日常、產品選擇與回訪行為。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017520" y="4800600"/>
            <a:ext cx="6126480" cy="310896"/>
          </a:xfrm>
          <a:prstGeom prst="roundRect">
            <a:avLst/>
          </a:prstGeom>
          <a:solidFill>
            <a:srgbClr val="6F7650"/>
          </a:solidFill>
          <a:ln w="12700">
            <a:solidFill>
              <a:srgbClr val="6F76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3017520" y="4800600"/>
            <a:ext cx="612648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CHARACTER → INTERACTION → BEHAVIOR → BUSINESS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1E8"/>
          </a:solidFill>
          <a:ln w="12700">
            <a:solidFill>
              <a:srgbClr val="F7F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438912" y="65379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gugi brunch  |  好好吃飯・自在相聚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863840" y="65196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C7A2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Great Day Starts with Breakfast.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310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2560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透過</a:t>
            </a: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 IP</a:t>
            </a:r>
            <a:r>
              <a:rPr lang="zh-TW" alt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的行銷規劃</a:t>
            </a:r>
            <a:r>
              <a:rPr lang="en-US" sz="2500" b="1" dirty="0">
                <a:solidFill>
                  <a:srgbClr val="382A1D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，讓 Ben Wan 產生商業效果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411480" y="1051560"/>
            <a:ext cx="11338560" cy="0"/>
          </a:xfrm>
          <a:prstGeom prst="line">
            <a:avLst/>
          </a:prstGeom>
          <a:noFill/>
          <a:ln w="1270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11480" y="1508760"/>
            <a:ext cx="2011680" cy="2788920"/>
          </a:xfrm>
          <a:prstGeom prst="roundRect">
            <a:avLst>
              <a:gd name="adj" fmla="val 363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76072" y="1783080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CHARACTER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76072" y="2212848"/>
            <a:ext cx="1691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角色設定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76072" y="2880360"/>
            <a:ext cx="1691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Ben Wan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441448" y="2606040"/>
            <a:ext cx="320040" cy="548640"/>
          </a:xfrm>
          <a:prstGeom prst="chevron">
            <a:avLst/>
          </a:prstGeom>
          <a:solidFill>
            <a:srgbClr val="C7A25A"/>
          </a:solidFill>
          <a:ln w="127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2770632" y="1508760"/>
            <a:ext cx="2011680" cy="2788920"/>
          </a:xfrm>
          <a:prstGeom prst="roundRect">
            <a:avLst>
              <a:gd name="adj" fmla="val 363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935224" y="1783080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TOUCHPOINT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935224" y="2212848"/>
            <a:ext cx="1691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品牌接觸點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935224" y="2880360"/>
            <a:ext cx="1691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產品・門店・包裝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周邊・社群・會員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800600" y="2606040"/>
            <a:ext cx="320040" cy="548640"/>
          </a:xfrm>
          <a:prstGeom prst="chevron">
            <a:avLst/>
          </a:prstGeom>
          <a:solidFill>
            <a:srgbClr val="C7A25A"/>
          </a:solidFill>
          <a:ln w="127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5129784" y="1508760"/>
            <a:ext cx="2011680" cy="2788920"/>
          </a:xfrm>
          <a:prstGeom prst="roundRect">
            <a:avLst>
              <a:gd name="adj" fmla="val 363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294376" y="1783080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INTERACTION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5294376" y="2212848"/>
            <a:ext cx="1691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顧客互動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294376" y="2880360"/>
            <a:ext cx="1691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看見・拍照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收藏・分享・參與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159752" y="2606040"/>
            <a:ext cx="320040" cy="548640"/>
          </a:xfrm>
          <a:prstGeom prst="chevron">
            <a:avLst/>
          </a:prstGeom>
          <a:solidFill>
            <a:srgbClr val="C7A25A"/>
          </a:solidFill>
          <a:ln w="127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7488936" y="1508760"/>
            <a:ext cx="2011680" cy="2788920"/>
          </a:xfrm>
          <a:prstGeom prst="roundRect">
            <a:avLst>
              <a:gd name="adj" fmla="val 3636"/>
            </a:avLst>
          </a:prstGeom>
          <a:solidFill>
            <a:srgbClr val="FFF9F1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7653528" y="1783080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BEHAVIOR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653528" y="2212848"/>
            <a:ext cx="1691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A3A1E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顧客行為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653528" y="2880360"/>
            <a:ext cx="1691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加入・購買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786D6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投稿・回訪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518904" y="2606040"/>
            <a:ext cx="320040" cy="548640"/>
          </a:xfrm>
          <a:prstGeom prst="chevron">
            <a:avLst/>
          </a:prstGeom>
          <a:solidFill>
            <a:srgbClr val="C7A25A"/>
          </a:solidFill>
          <a:ln w="12700">
            <a:solidFill>
              <a:srgbClr val="C7A25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9848088" y="1508760"/>
            <a:ext cx="2011680" cy="2788920"/>
          </a:xfrm>
          <a:prstGeom prst="roundRect">
            <a:avLst>
              <a:gd name="adj" fmla="val 3636"/>
            </a:avLst>
          </a:prstGeom>
          <a:solidFill>
            <a:srgbClr val="5A3A1E"/>
          </a:solidFill>
          <a:ln w="8890">
            <a:solidFill>
              <a:srgbClr val="E8D9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10012680" y="1783080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BUSINESS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0012680" y="2212848"/>
            <a:ext cx="16916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商業結果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10012680" y="2880360"/>
            <a:ext cx="1691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產品銷售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會員成長・品牌資產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9728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F7650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可愛，是角色的起點；能改變顧客行為，才是商業 IP 的開始。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4747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</a:t>
            </a:r>
            <a:r>
              <a:rPr lang="zh-TW" altLang="en-US" dirty="0"/>
              <a:t> </a:t>
            </a:r>
            <a:r>
              <a:rPr dirty="0"/>
              <a:t>COMPETITION 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49808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362418"/>
                </a:solidFill>
                <a:latin typeface="Arial"/>
              </a:rPr>
              <a:t>五大競賽命題｜從角色創意走向商業效果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7388" y="5905207"/>
            <a:ext cx="62724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題目設計原則</a:t>
            </a:r>
            <a:r>
              <a:rPr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</a:t>
            </a:r>
            <a:r>
              <a:rPr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Ben Wan</a:t>
            </a:r>
            <a:r>
              <a:rPr lang="zh-TW" altLang="en-US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</a:t>
            </a:r>
            <a:r>
              <a:rPr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創造</a:t>
            </a:r>
            <a:r>
              <a:rPr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顧客接觸、互動</a:t>
            </a:r>
            <a:r>
              <a:rPr lang="zh-TW" altLang="en-US" sz="120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消費</a:t>
            </a:r>
            <a:r>
              <a:rPr sz="1200" b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行為，並提出可驗證的成果。</a:t>
            </a:r>
            <a:endParaRPr sz="1200" b="0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6928" y="1828800"/>
            <a:ext cx="10972800" cy="713232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2D6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2" y="1965960"/>
            <a:ext cx="612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BE914B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938528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533019"/>
                </a:solidFill>
                <a:latin typeface="Arial"/>
              </a:rPr>
              <a:t>品牌代言人應用策略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1262" y="2042232"/>
            <a:ext cx="667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362418"/>
                </a:solidFill>
                <a:latin typeface="Arial"/>
              </a:rPr>
              <a:t>讓顧客因為認識</a:t>
            </a:r>
            <a:r>
              <a:rPr sz="1400" b="0" dirty="0">
                <a:solidFill>
                  <a:srgbClr val="362418"/>
                </a:solidFill>
                <a:latin typeface="Arial"/>
              </a:rPr>
              <a:t> Ben </a:t>
            </a:r>
            <a:r>
              <a:rPr sz="1400" b="0" dirty="0" err="1">
                <a:solidFill>
                  <a:srgbClr val="362418"/>
                </a:solidFill>
                <a:latin typeface="Arial"/>
              </a:rPr>
              <a:t>Wan，更理解、記住並喜歡咕嘰咕嘰</a:t>
            </a:r>
            <a:r>
              <a:rPr sz="1400" b="0" dirty="0">
                <a:solidFill>
                  <a:srgbClr val="362418"/>
                </a:solidFill>
                <a:latin typeface="Arial"/>
              </a:rPr>
              <a:t>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33472"/>
            <a:ext cx="10972800" cy="71323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E2D6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2770632"/>
            <a:ext cx="612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BE914B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19" y="2743200"/>
            <a:ext cx="4000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533019"/>
                </a:solidFill>
                <a:latin typeface="Arial"/>
              </a:rPr>
              <a:t>Ben Wan × </a:t>
            </a:r>
            <a:r>
              <a:rPr sz="2400" b="1" dirty="0" err="1">
                <a:solidFill>
                  <a:srgbClr val="533019"/>
                </a:solidFill>
                <a:latin typeface="Arial"/>
              </a:rPr>
              <a:t>招牌產品推廣</a:t>
            </a:r>
            <a:endParaRPr sz="2400" b="1" dirty="0">
              <a:solidFill>
                <a:srgbClr val="533019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1262" y="2846904"/>
            <a:ext cx="667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62418"/>
                </a:solidFill>
                <a:latin typeface="Arial"/>
              </a:rPr>
              <a:t>讓招牌產品更容易被看見、理解、第一次嘗試與分享。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438144"/>
            <a:ext cx="10972800" cy="713232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2D6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" y="3575303"/>
            <a:ext cx="612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BE914B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547872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533019"/>
                </a:solidFill>
                <a:latin typeface="Arial"/>
              </a:rPr>
              <a:t>門店互動體驗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1262" y="3651576"/>
            <a:ext cx="667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62418"/>
                </a:solidFill>
                <a:latin typeface="Arial"/>
              </a:rPr>
              <a:t>低成本、低維護、不打擾顧客，而且可以跨店複製。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242816"/>
            <a:ext cx="10972800" cy="71323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E2D6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2" y="4379976"/>
            <a:ext cx="612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BE914B"/>
                </a:solidFill>
                <a:latin typeface="Arial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352544"/>
            <a:ext cx="34472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 err="1">
                <a:solidFill>
                  <a:srgbClr val="533019"/>
                </a:solidFill>
                <a:latin typeface="Arial"/>
              </a:rPr>
              <a:t>社群內容</a:t>
            </a:r>
            <a:r>
              <a:rPr sz="2400" b="1" dirty="0">
                <a:solidFill>
                  <a:srgbClr val="533019"/>
                </a:solidFill>
                <a:latin typeface="Arial"/>
              </a:rPr>
              <a:t> × UGC </a:t>
            </a:r>
            <a:r>
              <a:rPr sz="2400" b="1" dirty="0" err="1">
                <a:solidFill>
                  <a:srgbClr val="533019"/>
                </a:solidFill>
                <a:latin typeface="Arial"/>
              </a:rPr>
              <a:t>共創</a:t>
            </a:r>
            <a:endParaRPr sz="2400" b="1" dirty="0">
              <a:solidFill>
                <a:srgbClr val="533019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6500" y="4456247"/>
            <a:ext cx="667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62418"/>
                </a:solidFill>
                <a:latin typeface="Arial"/>
              </a:rPr>
              <a:t>讓顧客從觀看者變成參與者、創作者與自然擴散者。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047488"/>
            <a:ext cx="10972800" cy="713232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2D6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" y="5184648"/>
            <a:ext cx="612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BE914B"/>
                </a:solidFill>
                <a:latin typeface="Arial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5157216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533019"/>
                </a:solidFill>
                <a:latin typeface="Arial"/>
              </a:rPr>
              <a:t>會員回訪任務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36500" y="5260919"/>
            <a:ext cx="6675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62418"/>
                </a:solidFill>
                <a:latin typeface="Arial"/>
              </a:rPr>
              <a:t>讓加入會員不只為優惠，而形成持續互動與回店關係。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17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7" name="Oval 26"/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7245223E-25F1-7F06-5681-2BCEBB018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8201133" y="1289304"/>
            <a:ext cx="2606040" cy="347472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56581" y="1380744"/>
            <a:ext cx="2286000" cy="1280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30" b="1" dirty="0">
                <a:solidFill>
                  <a:srgbClr val="FFFFFF"/>
                </a:solidFill>
                <a:latin typeface="Arial"/>
              </a:rPr>
              <a:t>BUSINESS IP CHALLENGE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DAB81D1F-3674-5D33-2A28-862229AEE30D}"/>
              </a:ext>
            </a:extLst>
          </p:cNvPr>
          <p:cNvSpPr txBox="1"/>
          <p:nvPr/>
        </p:nvSpPr>
        <p:spPr>
          <a:xfrm>
            <a:off x="566928" y="1176004"/>
            <a:ext cx="6882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1200" b="1" dirty="0">
                <a:solidFill>
                  <a:srgbClr val="CDAC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參賽團隊請從五大命題中擇一作為主要提案題目；可跨題整合，但須明確指出核心命題與主要 KPI。</a:t>
            </a:r>
            <a:endParaRPr lang="zh-TW" altLang="en-US" sz="1200" b="1" dirty="0">
              <a:solidFill>
                <a:srgbClr val="CDAC6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9184"/>
            <a:ext cx="310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19</a:t>
            </a:r>
            <a:r>
              <a:rPr dirty="0"/>
              <a:t>   CHALLENGE 01 /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94944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533019"/>
                </a:solidFill>
                <a:latin typeface="Arial"/>
              </a:rPr>
              <a:t>Ben Wan 品牌代言人應用策略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115568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如何讓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 Ben Wan 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從「品牌角色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」，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成為顧客真正認識咕嘰咕嘰的品牌代言人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？</a:t>
            </a:r>
            <a:endParaRPr lang="en-US" sz="1800" b="1" dirty="0">
              <a:solidFill>
                <a:srgbClr val="362418"/>
              </a:solidFill>
              <a:latin typeface="Arial"/>
            </a:endParaRPr>
          </a:p>
          <a:p>
            <a:r>
              <a:rPr lang="zh-TW" altLang="zh-TW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希望看到：角色如何在不同接觸點持續幫助顧客理解咕嘰咕嘰。</a:t>
            </a:r>
          </a:p>
          <a:p>
            <a:pPr algn="l"/>
            <a:endParaRPr sz="1800" b="1" dirty="0">
              <a:solidFill>
                <a:srgbClr val="362418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2920" y="1920240"/>
            <a:ext cx="11155680" cy="80467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B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TextBox 5"/>
          <p:cNvSpPr txBox="1"/>
          <p:nvPr/>
        </p:nvSpPr>
        <p:spPr>
          <a:xfrm>
            <a:off x="749807" y="2093976"/>
            <a:ext cx="12256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BE914B"/>
                </a:solidFill>
                <a:latin typeface="Arial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057400"/>
            <a:ext cx="941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咕嘰咕嘰希望透過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Wan，讓「好好吃飯、自在相聚」不只是品牌文字，而能透過角色的個性、語言、行為與接觸點被顧客感受到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不希望只得到角色換裝 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貼圖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海報</a:t>
            </a:r>
            <a:r>
              <a:rPr lang="zh-TW" altLang="en-US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zh-TW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一次性角色活動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44368"/>
            <a:ext cx="539496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376" y="3099816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OBJECTIVE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" y="3383280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Wan 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作為品牌代言人的完整應用策略，強化品牌記憶、品牌理解與品牌好感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944368"/>
            <a:ext cx="557784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0216" y="3099816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SCOPE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0216" y="3383280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門店、菜單、包裝、社群、活動、會員、品牌故事、角色語言、服務情境、廣告或其他合理接觸點。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370832"/>
            <a:ext cx="539496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2376" y="4526280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DELIVERABLES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" y="4809744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角色溝通策略、主要應用場景、顧客接觸流程、視覺／內容示意，以及至少一個可執行的代表性企劃。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4370832"/>
            <a:ext cx="557784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0216" y="4526280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KPI / EVALUATION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0216" y="4809744"/>
            <a:ext cx="51389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 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記憶度｜品牌理解度｜品牌好感度｜互動率</a:t>
            </a:r>
            <a:endParaRPr sz="14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8368" y="5925312"/>
            <a:ext cx="10881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656F44"/>
                </a:solidFill>
                <a:latin typeface="Arial"/>
              </a:rPr>
              <a:t>CHARACTER  →  TOUCHPOINT  →  INTERACTION  →  BEHAVIOR  →  BUSINESS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18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" y="310896"/>
            <a:ext cx="54864" cy="141732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6">
            <a:extLst>
              <a:ext uri="{FF2B5EF4-FFF2-40B4-BE49-F238E27FC236}">
                <a16:creationId xmlns:a16="http://schemas.microsoft.com/office/drawing/2014/main" id="{D79EA97B-4918-067A-3A5C-F05800DE1587}"/>
              </a:ext>
            </a:extLst>
          </p:cNvPr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2209C615-4007-851A-BE84-86B00E899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9637776" y="1434487"/>
            <a:ext cx="804672" cy="384048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747504" y="1525927"/>
            <a:ext cx="585216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 dirty="0">
                <a:solidFill>
                  <a:srgbClr val="FFFFFF"/>
                </a:solidFill>
                <a:latin typeface="Arial"/>
              </a:rPr>
              <a:t>01/05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9184"/>
            <a:ext cx="310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</a:t>
            </a:r>
            <a:r>
              <a:rPr dirty="0"/>
              <a:t>   CHALLENGE 02 /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94944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533019"/>
                </a:solidFill>
                <a:latin typeface="Arial"/>
              </a:rPr>
              <a:t>Ben Wan × 招牌產品推廣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115568"/>
            <a:ext cx="10972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362418"/>
                </a:solidFill>
                <a:latin typeface="Arial"/>
              </a:rPr>
              <a:t>如何利用 Ben Wan，讓咕嘰咕嘰的招牌產品更容易被看見、記住、理解與第一次嘗試？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20240"/>
            <a:ext cx="11155680" cy="80467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B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TextBox 5"/>
          <p:cNvSpPr txBox="1"/>
          <p:nvPr/>
        </p:nvSpPr>
        <p:spPr>
          <a:xfrm>
            <a:off x="749807" y="2093976"/>
            <a:ext cx="11738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BE914B"/>
                </a:solidFill>
                <a:latin typeface="Arial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057400"/>
            <a:ext cx="941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好吃的產品不代表顧客一定會記住。請選擇一項既有招牌產品或產品系列，讓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Wan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成為產品與顧客之間的「推薦者」與「記憶媒介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44368"/>
            <a:ext cx="539496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376" y="3383280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 IP 強化產品特色、降低第一次選擇門檻，增加指定產品的認知、興趣、點購與分享。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944368"/>
            <a:ext cx="557784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00216" y="3383280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 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盎司神農豬手拍系列、拼盤系列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百道日常美食系列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可延伸產品命名、菜單、桌面、包裝、角色推薦、套餐與社群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370832"/>
            <a:ext cx="539496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376" y="4809744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指定產品、核心賣點、Ben Wan 的角色任務、完整顧客接觸流程、宣傳／門店示意及轉換機制。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4370832"/>
            <a:ext cx="557784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216" y="4809744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指定產品點購率｜銷售成長率｜套餐／加購率｜第一次嘗試率｜內容互動率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925312"/>
            <a:ext cx="10881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656F44"/>
                </a:solidFill>
                <a:latin typeface="Arial"/>
              </a:rPr>
              <a:t>CHARACTER  →  TOUCHPOINT  →  INTERACTION  →  BEHAVIOR  →  BUSINESS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" y="310896"/>
            <a:ext cx="54864" cy="141732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814B6B8E-0400-8BB7-7D1E-76CA4928F524}"/>
              </a:ext>
            </a:extLst>
          </p:cNvPr>
          <p:cNvSpPr txBox="1"/>
          <p:nvPr/>
        </p:nvSpPr>
        <p:spPr>
          <a:xfrm>
            <a:off x="722376" y="3099816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OBJECTIVE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29DDDB15-297E-54FF-0E35-A3916EA0E8D1}"/>
              </a:ext>
            </a:extLst>
          </p:cNvPr>
          <p:cNvSpPr txBox="1"/>
          <p:nvPr/>
        </p:nvSpPr>
        <p:spPr>
          <a:xfrm>
            <a:off x="6300216" y="3099816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SCOPE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847E1BAF-2B7C-D552-251A-5DA7AB601142}"/>
              </a:ext>
            </a:extLst>
          </p:cNvPr>
          <p:cNvSpPr txBox="1"/>
          <p:nvPr/>
        </p:nvSpPr>
        <p:spPr>
          <a:xfrm>
            <a:off x="722376" y="4526280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DELIVERABLES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F5DF013A-A30D-5CF5-2205-65342ABE984E}"/>
              </a:ext>
            </a:extLst>
          </p:cNvPr>
          <p:cNvSpPr txBox="1"/>
          <p:nvPr/>
        </p:nvSpPr>
        <p:spPr>
          <a:xfrm>
            <a:off x="6300216" y="4526280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KPI / EVALUATION</a:t>
            </a:r>
          </a:p>
        </p:txBody>
      </p:sp>
      <p:sp>
        <p:nvSpPr>
          <p:cNvPr id="37" name="Oval 26">
            <a:extLst>
              <a:ext uri="{FF2B5EF4-FFF2-40B4-BE49-F238E27FC236}">
                <a16:creationId xmlns:a16="http://schemas.microsoft.com/office/drawing/2014/main" id="{02611C22-25C8-1C05-289B-4A557C9DA25B}"/>
              </a:ext>
            </a:extLst>
          </p:cNvPr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95221A11-4213-F421-28D2-DB8777BFC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41" name="Rounded Rectangle 25">
            <a:extLst>
              <a:ext uri="{FF2B5EF4-FFF2-40B4-BE49-F238E27FC236}">
                <a16:creationId xmlns:a16="http://schemas.microsoft.com/office/drawing/2014/main" id="{4AAC431A-21AB-B17E-E824-58A897131CCD}"/>
              </a:ext>
            </a:extLst>
          </p:cNvPr>
          <p:cNvSpPr/>
          <p:nvPr/>
        </p:nvSpPr>
        <p:spPr>
          <a:xfrm>
            <a:off x="9637776" y="1434487"/>
            <a:ext cx="804672" cy="384048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26">
            <a:extLst>
              <a:ext uri="{FF2B5EF4-FFF2-40B4-BE49-F238E27FC236}">
                <a16:creationId xmlns:a16="http://schemas.microsoft.com/office/drawing/2014/main" id="{51A9A74D-B34A-5184-5D9D-07179E2ADA78}"/>
              </a:ext>
            </a:extLst>
          </p:cNvPr>
          <p:cNvSpPr txBox="1"/>
          <p:nvPr/>
        </p:nvSpPr>
        <p:spPr>
          <a:xfrm>
            <a:off x="9828355" y="1525927"/>
            <a:ext cx="423514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 dirty="0">
                <a:solidFill>
                  <a:srgbClr val="FFFFFF"/>
                </a:solidFill>
                <a:latin typeface="Arial"/>
              </a:rPr>
              <a:t>0</a:t>
            </a:r>
            <a:r>
              <a:rPr lang="en-US" sz="750" b="1" dirty="0">
                <a:solidFill>
                  <a:srgbClr val="FFFFFF"/>
                </a:solidFill>
                <a:latin typeface="Arial"/>
              </a:rPr>
              <a:t>2</a:t>
            </a:r>
            <a:r>
              <a:rPr sz="750" b="1" dirty="0">
                <a:solidFill>
                  <a:srgbClr val="FFFFFF"/>
                </a:solidFill>
                <a:latin typeface="Arial"/>
              </a:rPr>
              <a:t>/05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9184"/>
            <a:ext cx="310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</a:rPr>
              <a:t>21</a:t>
            </a:r>
            <a:r>
              <a:rPr dirty="0"/>
              <a:t>   CHALLENGE 03 /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94944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533019"/>
                </a:solidFill>
                <a:latin typeface="Arial"/>
              </a:rPr>
              <a:t>Ben Wan 門店互動體驗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115568"/>
            <a:ext cx="6610767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如何在「不打擾顧客」的前提下，設計一套低成本、可複製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、</a:t>
            </a:r>
            <a:endParaRPr lang="en-US" sz="1800" b="1" dirty="0">
              <a:solidFill>
                <a:srgbClr val="362418"/>
              </a:solidFill>
              <a:latin typeface="Arial"/>
            </a:endParaRPr>
          </a:p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讓顧客願意參與的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 Ben Wan 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門店互動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20240"/>
            <a:ext cx="11155680" cy="80467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B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TextBox 5"/>
          <p:cNvSpPr txBox="1"/>
          <p:nvPr/>
        </p:nvSpPr>
        <p:spPr>
          <a:xfrm>
            <a:off x="749808" y="2093976"/>
            <a:ext cx="1051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Arial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057400"/>
            <a:ext cx="941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62418"/>
                </a:solidFill>
                <a:latin typeface="Arial"/>
              </a:rPr>
              <a:t>Ben Wan 應自然進入點餐、等待、用餐、拍照、結帳或離店旅程，創造小驚喜，但不能增加過多服務負擔。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44368"/>
            <a:ext cx="539496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0" name="TextBox 9"/>
          <p:cNvSpPr txBox="1"/>
          <p:nvPr/>
        </p:nvSpPr>
        <p:spPr>
          <a:xfrm>
            <a:off x="722376" y="3383280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建立可於多家門店複製的 IP 體驗機制，提高參與、拍照、分享與品牌記憶。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944368"/>
            <a:ext cx="557784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3" name="TextBox 12"/>
          <p:cNvSpPr txBox="1"/>
          <p:nvPr/>
        </p:nvSpPr>
        <p:spPr>
          <a:xfrm>
            <a:off x="6300216" y="3383280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重要限制：低成本｜低維護｜不增加大量人力｜不影響翻桌｜不強迫參與｜具跨店複製能力。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370832"/>
            <a:ext cx="539496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6" name="TextBox 15"/>
          <p:cNvSpPr txBox="1"/>
          <p:nvPr/>
        </p:nvSpPr>
        <p:spPr>
          <a:xfrm>
            <a:off x="722376" y="4809744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顧客旅程、互動節點、使用情境、物料／介面示意、門店執行 SOP 與單店試辦成本。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4370832"/>
            <a:ext cx="557784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9" name="TextBox 18"/>
          <p:cNvSpPr txBox="1"/>
          <p:nvPr/>
        </p:nvSpPr>
        <p:spPr>
          <a:xfrm>
            <a:off x="6300216" y="4809744"/>
            <a:ext cx="51389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參與率｜QR Scan｜UGC｜顧客互動｜單店執行成本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925312"/>
            <a:ext cx="10881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656F44"/>
                </a:solidFill>
                <a:latin typeface="Arial"/>
              </a:rPr>
              <a:t>CHARACTER  →  TOUCHPOINT  →  INTERACTION  →  BEHAVIOR  →  BUSINESS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" y="310896"/>
            <a:ext cx="54864" cy="141732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17491C5D-108B-75AE-BBA8-CE24FACFEE85}"/>
              </a:ext>
            </a:extLst>
          </p:cNvPr>
          <p:cNvSpPr txBox="1"/>
          <p:nvPr/>
        </p:nvSpPr>
        <p:spPr>
          <a:xfrm>
            <a:off x="722376" y="3099816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OBJECTIVE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C409FD2A-E593-49BC-4477-74047C9C7382}"/>
              </a:ext>
            </a:extLst>
          </p:cNvPr>
          <p:cNvSpPr txBox="1"/>
          <p:nvPr/>
        </p:nvSpPr>
        <p:spPr>
          <a:xfrm>
            <a:off x="6300216" y="3099816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SCOPE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009D8323-0450-2CF1-0610-538BF64C2298}"/>
              </a:ext>
            </a:extLst>
          </p:cNvPr>
          <p:cNvSpPr txBox="1"/>
          <p:nvPr/>
        </p:nvSpPr>
        <p:spPr>
          <a:xfrm>
            <a:off x="722376" y="4526280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DELIVERABLES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C215F05F-8895-492F-EA7F-399107F623DD}"/>
              </a:ext>
            </a:extLst>
          </p:cNvPr>
          <p:cNvSpPr txBox="1"/>
          <p:nvPr/>
        </p:nvSpPr>
        <p:spPr>
          <a:xfrm>
            <a:off x="6300216" y="4526280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KPI / EVALUATION</a:t>
            </a:r>
          </a:p>
        </p:txBody>
      </p:sp>
      <p:sp>
        <p:nvSpPr>
          <p:cNvPr id="37" name="Oval 26">
            <a:extLst>
              <a:ext uri="{FF2B5EF4-FFF2-40B4-BE49-F238E27FC236}">
                <a16:creationId xmlns:a16="http://schemas.microsoft.com/office/drawing/2014/main" id="{5478DC8E-BB86-3FE7-E7A3-ECFA890DF73F}"/>
              </a:ext>
            </a:extLst>
          </p:cNvPr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054CFD76-81E4-C692-551A-C23F3542C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41" name="Rounded Rectangle 25">
            <a:extLst>
              <a:ext uri="{FF2B5EF4-FFF2-40B4-BE49-F238E27FC236}">
                <a16:creationId xmlns:a16="http://schemas.microsoft.com/office/drawing/2014/main" id="{8532E8F7-7F13-C91D-AD9F-30C34CC6AC52}"/>
              </a:ext>
            </a:extLst>
          </p:cNvPr>
          <p:cNvSpPr/>
          <p:nvPr/>
        </p:nvSpPr>
        <p:spPr>
          <a:xfrm>
            <a:off x="9637776" y="1434487"/>
            <a:ext cx="804672" cy="384048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26">
            <a:extLst>
              <a:ext uri="{FF2B5EF4-FFF2-40B4-BE49-F238E27FC236}">
                <a16:creationId xmlns:a16="http://schemas.microsoft.com/office/drawing/2014/main" id="{2EFC2A82-5999-D6A6-1FDA-0B1801EEEA83}"/>
              </a:ext>
            </a:extLst>
          </p:cNvPr>
          <p:cNvSpPr txBox="1"/>
          <p:nvPr/>
        </p:nvSpPr>
        <p:spPr>
          <a:xfrm>
            <a:off x="9828355" y="1525927"/>
            <a:ext cx="423514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 dirty="0">
                <a:solidFill>
                  <a:srgbClr val="FFFFFF"/>
                </a:solidFill>
                <a:latin typeface="Arial"/>
              </a:rPr>
              <a:t>0</a:t>
            </a:r>
            <a:r>
              <a:rPr lang="en-US" sz="750" b="1" dirty="0">
                <a:solidFill>
                  <a:srgbClr val="FFFFFF"/>
                </a:solidFill>
                <a:latin typeface="Arial"/>
              </a:rPr>
              <a:t>3</a:t>
            </a:r>
            <a:r>
              <a:rPr sz="750" b="1" dirty="0">
                <a:solidFill>
                  <a:srgbClr val="FFFFFF"/>
                </a:solidFill>
                <a:latin typeface="Arial"/>
              </a:rPr>
              <a:t>/05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9184"/>
            <a:ext cx="310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22</a:t>
            </a:r>
            <a:r>
              <a:rPr dirty="0"/>
              <a:t>   CHALLENGE 04 /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94944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533019"/>
                </a:solidFill>
                <a:latin typeface="Arial"/>
              </a:rPr>
              <a:t>Ben Wan 社群內容 × UGC 共創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115568"/>
            <a:ext cx="10972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如何讓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 Ben Wan 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從「官方發布的角色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」，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變成年輕顧客願意主動分享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、</a:t>
            </a:r>
            <a:endParaRPr lang="en-US" sz="1800" b="1" dirty="0">
              <a:solidFill>
                <a:srgbClr val="362418"/>
              </a:solidFill>
              <a:latin typeface="Arial"/>
            </a:endParaRPr>
          </a:p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投稿與二次創作的社群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 IP？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20240"/>
            <a:ext cx="11155680" cy="80467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B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TextBox 5"/>
          <p:cNvSpPr txBox="1"/>
          <p:nvPr/>
        </p:nvSpPr>
        <p:spPr>
          <a:xfrm>
            <a:off x="749807" y="2093976"/>
            <a:ext cx="11480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BE914B"/>
                </a:solidFill>
                <a:latin typeface="Arial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057400"/>
            <a:ext cx="941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品牌自己發很多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Wan，不代表顧客會參與。請建立「看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互動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參與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創作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分享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導回品牌」的內容機制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44368"/>
            <a:ext cx="539496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9" name="TextBox 8"/>
          <p:cNvSpPr txBox="1"/>
          <p:nvPr/>
        </p:nvSpPr>
        <p:spPr>
          <a:xfrm>
            <a:off x="722376" y="3099816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Arial"/>
              </a:rPr>
              <a:t>OBJECTIVE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" y="3383280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Wan 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的社群內容機制與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UGC </a:t>
            </a:r>
            <a:r>
              <a:rPr sz="14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飛輪，提高年輕客群的品牌互動與自然擴散</a:t>
            </a:r>
            <a:r>
              <a:rPr sz="14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944368"/>
            <a:ext cx="557784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2" name="TextBox 11"/>
          <p:cNvSpPr txBox="1"/>
          <p:nvPr/>
        </p:nvSpPr>
        <p:spPr>
          <a:xfrm>
            <a:off x="6300216" y="3099816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Arial"/>
              </a:rPr>
              <a:t>SCOPE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0216" y="3383280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IG、Threads、LINE、短影音、迷因、角色日常、門店任務、拍照模板、投稿活動、Sticker、濾鏡或其他內容形式。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370832"/>
            <a:ext cx="539496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5" name="TextBox 14"/>
          <p:cNvSpPr txBox="1"/>
          <p:nvPr/>
        </p:nvSpPr>
        <p:spPr>
          <a:xfrm>
            <a:off x="722376" y="4526280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Arial"/>
              </a:rPr>
              <a:t>DELIVERABLES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" y="4809744"/>
            <a:ext cx="4956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內容主軸、平台策略、UGC 觸發機制、至少一個完整 Campaign、內容示意與傳播流程。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4370832"/>
            <a:ext cx="557784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8" name="TextBox 17"/>
          <p:cNvSpPr txBox="1"/>
          <p:nvPr/>
        </p:nvSpPr>
        <p:spPr>
          <a:xfrm>
            <a:off x="6300216" y="4526280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Arial"/>
              </a:rPr>
              <a:t>KPI / EVALUATION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0216" y="4809744"/>
            <a:ext cx="5138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UGC 數量｜投稿率｜分享率｜互動率｜觸及｜品牌帳號／LINE 新增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925312"/>
            <a:ext cx="10881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656F44"/>
                </a:solidFill>
                <a:latin typeface="Arial"/>
              </a:rPr>
              <a:t>CHARACTER  →  TOUCHPOINT  →  INTERACTION  →  BEHAVIOR  →  BUSINESS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21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" y="310896"/>
            <a:ext cx="54864" cy="141732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6">
            <a:extLst>
              <a:ext uri="{FF2B5EF4-FFF2-40B4-BE49-F238E27FC236}">
                <a16:creationId xmlns:a16="http://schemas.microsoft.com/office/drawing/2014/main" id="{6878D88A-48C6-C53D-E008-D6E594406E2A}"/>
              </a:ext>
            </a:extLst>
          </p:cNvPr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圖片 30">
            <a:extLst>
              <a:ext uri="{FF2B5EF4-FFF2-40B4-BE49-F238E27FC236}">
                <a16:creationId xmlns:a16="http://schemas.microsoft.com/office/drawing/2014/main" id="{56A61523-8568-F6E1-520A-713D537D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33" name="Rounded Rectangle 25">
            <a:extLst>
              <a:ext uri="{FF2B5EF4-FFF2-40B4-BE49-F238E27FC236}">
                <a16:creationId xmlns:a16="http://schemas.microsoft.com/office/drawing/2014/main" id="{7F80DFCE-5DDE-37DD-CB3A-A98C3CB3B19C}"/>
              </a:ext>
            </a:extLst>
          </p:cNvPr>
          <p:cNvSpPr/>
          <p:nvPr/>
        </p:nvSpPr>
        <p:spPr>
          <a:xfrm>
            <a:off x="9637776" y="1434487"/>
            <a:ext cx="804672" cy="384048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56B4A8A4-8E9E-2C88-8C10-4AD0F33B58BB}"/>
              </a:ext>
            </a:extLst>
          </p:cNvPr>
          <p:cNvSpPr txBox="1"/>
          <p:nvPr/>
        </p:nvSpPr>
        <p:spPr>
          <a:xfrm>
            <a:off x="9828355" y="1525927"/>
            <a:ext cx="423514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 dirty="0">
                <a:solidFill>
                  <a:srgbClr val="FFFFFF"/>
                </a:solidFill>
                <a:latin typeface="Arial"/>
              </a:rPr>
              <a:t>0</a:t>
            </a:r>
            <a:r>
              <a:rPr lang="en-US" sz="750" b="1" dirty="0">
                <a:solidFill>
                  <a:srgbClr val="FFFFFF"/>
                </a:solidFill>
                <a:latin typeface="Arial"/>
              </a:rPr>
              <a:t>4</a:t>
            </a:r>
            <a:r>
              <a:rPr sz="750" b="1" dirty="0">
                <a:solidFill>
                  <a:srgbClr val="FFFFFF"/>
                </a:solidFill>
                <a:latin typeface="Arial"/>
              </a:rPr>
              <a:t>/05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9184"/>
            <a:ext cx="310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23</a:t>
            </a:r>
            <a:r>
              <a:rPr dirty="0"/>
              <a:t>   CHALLENGE 05 /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94944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533019"/>
                </a:solidFill>
                <a:latin typeface="Arial"/>
              </a:rPr>
              <a:t>Ben Wan × 會員回訪任務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115568"/>
            <a:ext cx="10972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如何利用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 Ben </a:t>
            </a:r>
            <a:r>
              <a:rPr sz="1800" b="1" dirty="0" err="1">
                <a:solidFill>
                  <a:srgbClr val="362418"/>
                </a:solidFill>
                <a:latin typeface="Arial"/>
              </a:rPr>
              <a:t>Wan，讓「加入會員」不只是領優惠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，</a:t>
            </a:r>
            <a:endParaRPr lang="en-US" sz="1800" b="1" dirty="0">
              <a:solidFill>
                <a:srgbClr val="362418"/>
              </a:solidFill>
              <a:latin typeface="Arial"/>
            </a:endParaRPr>
          </a:p>
          <a:p>
            <a:pPr algn="l"/>
            <a:r>
              <a:rPr sz="1800" b="1" dirty="0" err="1">
                <a:solidFill>
                  <a:srgbClr val="362418"/>
                </a:solidFill>
                <a:latin typeface="Arial"/>
              </a:rPr>
              <a:t>而成為顧客願意持續回到咕嘰咕嘰的關係</a:t>
            </a:r>
            <a:r>
              <a:rPr sz="1800" b="1" dirty="0">
                <a:solidFill>
                  <a:srgbClr val="362418"/>
                </a:solidFill>
                <a:latin typeface="Arial"/>
              </a:rPr>
              <a:t>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20240"/>
            <a:ext cx="11155680" cy="804672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DCCB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2093976"/>
            <a:ext cx="12083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BE914B"/>
                </a:solidFill>
                <a:latin typeface="Arial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057400"/>
            <a:ext cx="9418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優惠可以帶來一次交易，但不一定能建立長期關係。請設計「加入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第一次互動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第二次消費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6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持續回訪」的會員旅程</a:t>
            </a:r>
            <a:r>
              <a:rPr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44368"/>
            <a:ext cx="539496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376" y="3383280"/>
            <a:ext cx="4956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建立以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Ben Wan 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為核心的會員互動與回訪機制，提高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LINE 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會員加入、任務完成、優惠使用與實際回店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944368"/>
            <a:ext cx="5577840" cy="123444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00216" y="3383280"/>
            <a:ext cx="5138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 OA、品牌日、熟客券、集點、角色任務、數位收藏、實體周邊、生日互動、限定內容等。現有資源不代表必須全部使用。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370832"/>
            <a:ext cx="539496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2376" y="4809744"/>
            <a:ext cx="4956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會員</a:t>
            </a:r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的顧客旅程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任務機制、誘因設計、Ben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Wan 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的角色功能、介面／物料示意、試辦方案與成本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4370832"/>
            <a:ext cx="5577840" cy="1325880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216" y="4809744"/>
            <a:ext cx="5138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 新增｜任務完成率｜券使用率｜二次回訪率｜會員客單｜每新增會員／回訪成本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92531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30" b="1">
                <a:solidFill>
                  <a:srgbClr val="656F44"/>
                </a:solidFill>
                <a:latin typeface="Arial"/>
              </a:rPr>
              <a:t>CHARACTER  →  TOUCHPOINT  →  INTERACTION  →  BEHAVIOR  →  BUSINESS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22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" y="310896"/>
            <a:ext cx="54864" cy="1417320"/>
          </a:xfrm>
          <a:prstGeom prst="rect">
            <a:avLst/>
          </a:prstGeom>
          <a:solidFill>
            <a:srgbClr val="BE91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220F8D41-96BA-1CD6-2163-8571E03D91A4}"/>
              </a:ext>
            </a:extLst>
          </p:cNvPr>
          <p:cNvSpPr txBox="1"/>
          <p:nvPr/>
        </p:nvSpPr>
        <p:spPr>
          <a:xfrm>
            <a:off x="722376" y="3099816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OBJECTIVE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9964E97C-1201-C9EE-D96D-A1EB82C4BFB9}"/>
              </a:ext>
            </a:extLst>
          </p:cNvPr>
          <p:cNvSpPr txBox="1"/>
          <p:nvPr/>
        </p:nvSpPr>
        <p:spPr>
          <a:xfrm>
            <a:off x="6300216" y="3099816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範圍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SCOPE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EFE6B12B-675C-B9FB-688A-2931E600868B}"/>
              </a:ext>
            </a:extLst>
          </p:cNvPr>
          <p:cNvSpPr txBox="1"/>
          <p:nvPr/>
        </p:nvSpPr>
        <p:spPr>
          <a:xfrm>
            <a:off x="722376" y="4526280"/>
            <a:ext cx="4956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成果 </a:t>
            </a:r>
            <a:r>
              <a:rPr lang="en-US" altLang="zh-TW"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sz="12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DELIVERABLES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C2D0F895-8076-C66A-0478-FA771ECE146F}"/>
              </a:ext>
            </a:extLst>
          </p:cNvPr>
          <p:cNvSpPr txBox="1"/>
          <p:nvPr/>
        </p:nvSpPr>
        <p:spPr>
          <a:xfrm>
            <a:off x="6300216" y="4526280"/>
            <a:ext cx="513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KPI / EVALUATION</a:t>
            </a:r>
          </a:p>
        </p:txBody>
      </p:sp>
      <p:sp>
        <p:nvSpPr>
          <p:cNvPr id="37" name="Oval 26">
            <a:extLst>
              <a:ext uri="{FF2B5EF4-FFF2-40B4-BE49-F238E27FC236}">
                <a16:creationId xmlns:a16="http://schemas.microsoft.com/office/drawing/2014/main" id="{77AB99D0-5DED-11C7-A2B0-0D4522118D97}"/>
              </a:ext>
            </a:extLst>
          </p:cNvPr>
          <p:cNvSpPr/>
          <p:nvPr/>
        </p:nvSpPr>
        <p:spPr>
          <a:xfrm>
            <a:off x="9985248" y="384048"/>
            <a:ext cx="1325880" cy="1325880"/>
          </a:xfrm>
          <a:prstGeom prst="ellipse">
            <a:avLst/>
          </a:prstGeom>
          <a:solidFill>
            <a:srgbClr val="FAF6EE"/>
          </a:solidFill>
          <a:ln w="12700">
            <a:solidFill>
              <a:srgbClr val="BE9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B27CFFA4-B82D-5640-EE67-1889E32F8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755" y="396225"/>
            <a:ext cx="1255806" cy="1255806"/>
          </a:xfrm>
          <a:prstGeom prst="rect">
            <a:avLst/>
          </a:prstGeom>
        </p:spPr>
      </p:pic>
      <p:sp>
        <p:nvSpPr>
          <p:cNvPr id="41" name="Rounded Rectangle 25">
            <a:extLst>
              <a:ext uri="{FF2B5EF4-FFF2-40B4-BE49-F238E27FC236}">
                <a16:creationId xmlns:a16="http://schemas.microsoft.com/office/drawing/2014/main" id="{4F7F4E7A-435D-4A88-D7B5-455561D88CD6}"/>
              </a:ext>
            </a:extLst>
          </p:cNvPr>
          <p:cNvSpPr/>
          <p:nvPr/>
        </p:nvSpPr>
        <p:spPr>
          <a:xfrm>
            <a:off x="9637776" y="1434487"/>
            <a:ext cx="804672" cy="384048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26">
            <a:extLst>
              <a:ext uri="{FF2B5EF4-FFF2-40B4-BE49-F238E27FC236}">
                <a16:creationId xmlns:a16="http://schemas.microsoft.com/office/drawing/2014/main" id="{01326521-2530-A4E7-FE13-59E7C949B4CC}"/>
              </a:ext>
            </a:extLst>
          </p:cNvPr>
          <p:cNvSpPr txBox="1"/>
          <p:nvPr/>
        </p:nvSpPr>
        <p:spPr>
          <a:xfrm>
            <a:off x="9828355" y="1525927"/>
            <a:ext cx="423514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1" dirty="0">
                <a:solidFill>
                  <a:srgbClr val="FFFFFF"/>
                </a:solidFill>
                <a:latin typeface="Arial"/>
              </a:rPr>
              <a:t>0</a:t>
            </a:r>
            <a:r>
              <a:rPr lang="en-US" sz="750" b="1" dirty="0">
                <a:solidFill>
                  <a:srgbClr val="FFFFFF"/>
                </a:solidFill>
                <a:latin typeface="Arial"/>
              </a:rPr>
              <a:t>5</a:t>
            </a:r>
            <a:r>
              <a:rPr sz="750" b="1" dirty="0">
                <a:solidFill>
                  <a:srgbClr val="FFFFFF"/>
                </a:solidFill>
                <a:latin typeface="Arial"/>
              </a:rPr>
              <a:t>/05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47472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24</a:t>
            </a:r>
            <a:r>
              <a:rPr dirty="0"/>
              <a:t>   KPI &amp; VALIDATION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49808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 err="1">
                <a:solidFill>
                  <a:srgbClr val="362418"/>
                </a:solidFill>
                <a:latin typeface="Arial"/>
              </a:rPr>
              <a:t>共同</a:t>
            </a:r>
            <a:r>
              <a:rPr sz="2400" b="1" dirty="0">
                <a:solidFill>
                  <a:srgbClr val="362418"/>
                </a:solidFill>
                <a:latin typeface="Arial"/>
              </a:rPr>
              <a:t> KPI </a:t>
            </a:r>
            <a:r>
              <a:rPr sz="2400" b="1" dirty="0" err="1">
                <a:solidFill>
                  <a:srgbClr val="362418"/>
                </a:solidFill>
                <a:latin typeface="Arial"/>
              </a:rPr>
              <a:t>與驗證方式</a:t>
            </a:r>
            <a:endParaRPr sz="2400" b="1" dirty="0">
              <a:solidFill>
                <a:srgbClr val="362418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1225296"/>
            <a:ext cx="9875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 err="1">
                <a:solidFill>
                  <a:srgbClr val="5A4A3B"/>
                </a:solidFill>
                <a:latin typeface="Arial"/>
              </a:rPr>
              <a:t>不是寫漂亮數字，而是提出可以被驗證的商業假設</a:t>
            </a:r>
            <a:r>
              <a:rPr sz="1100" b="0" dirty="0">
                <a:solidFill>
                  <a:srgbClr val="5A4A3B"/>
                </a:solidFill>
                <a:latin typeface="Arial"/>
              </a:rPr>
              <a:t>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965960"/>
            <a:ext cx="2057400" cy="2115383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7512" y="2212848"/>
            <a:ext cx="1737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533019"/>
                </a:solidFill>
                <a:latin typeface="Arial"/>
              </a:rPr>
              <a:t>品牌層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2788920"/>
            <a:ext cx="1737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IP 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記憶度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
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品牌理解度</a:t>
            </a:r>
            <a:r>
              <a:rPr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
</a:t>
            </a:r>
            <a:r>
              <a:rPr sz="1200" b="1" dirty="0" err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品牌好感度</a:t>
            </a:r>
            <a:endParaRPr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8608" y="2834640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43200" y="1965960"/>
            <a:ext cx="2057400" cy="2115383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07792" y="2212848"/>
            <a:ext cx="1737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533019"/>
                </a:solidFill>
                <a:latin typeface="Arial"/>
              </a:rPr>
              <a:t>互動層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7792" y="2788920"/>
            <a:ext cx="1737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消費者互動數據</a:t>
            </a:r>
            <a:endParaRPr lang="en-US" altLang="zh-TW"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使用者生成內容</a:t>
            </a:r>
            <a:r>
              <a:rPr lang="en-US" altLang="zh-TW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二維碼掃描</a:t>
            </a:r>
            <a:r>
              <a:rPr lang="en-US" altLang="zh-TW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</a:t>
            </a:r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OA </a:t>
            </a:r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增加人數</a:t>
            </a:r>
            <a:endParaRPr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18888" y="2834640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3480" y="1965960"/>
            <a:ext cx="2057400" cy="2115383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48072" y="2212848"/>
            <a:ext cx="1737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533019"/>
                </a:solidFill>
                <a:latin typeface="Arial"/>
              </a:rPr>
              <a:t>行為層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48072" y="2788920"/>
            <a:ext cx="1737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產品試用</a:t>
            </a:r>
            <a:endParaRPr lang="en-US" altLang="zh-TW"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購買或使用優惠券</a:t>
            </a:r>
            <a:endParaRPr lang="en-US" altLang="zh-TW"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再回購</a:t>
            </a:r>
            <a:endParaRPr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59168" y="2834640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23760" y="1965960"/>
            <a:ext cx="2057400" cy="2115383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88352" y="2212848"/>
            <a:ext cx="1737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533019"/>
                </a:solidFill>
                <a:latin typeface="Arial"/>
              </a:rPr>
              <a:t>商業層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88352" y="2788920"/>
            <a:ext cx="1737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銷售額提升</a:t>
            </a:r>
            <a:endParaRPr lang="en-US" altLang="zh-TW"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會員增長</a:t>
            </a:r>
            <a:endParaRPr lang="en-US" altLang="zh-TW"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200" b="1" dirty="0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客戶價值</a:t>
            </a:r>
            <a:endParaRPr sz="1200" b="1" dirty="0">
              <a:solidFill>
                <a:srgbClr val="36241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99448" y="2834640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36241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67951" y="1965960"/>
            <a:ext cx="2057400" cy="2115383"/>
          </a:xfrm>
          <a:prstGeom prst="roundRect">
            <a:avLst/>
          </a:prstGeom>
          <a:solidFill>
            <a:srgbClr val="FCF9F3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28632" y="2212848"/>
            <a:ext cx="173736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533019"/>
                </a:solidFill>
                <a:latin typeface="Arial"/>
              </a:rPr>
              <a:t>效</a:t>
            </a:r>
            <a:r>
              <a:rPr lang="zh-TW" altLang="en-US" sz="1300" b="1" dirty="0">
                <a:solidFill>
                  <a:srgbClr val="533019"/>
                </a:solidFill>
                <a:latin typeface="Arial"/>
              </a:rPr>
              <a:t>益</a:t>
            </a:r>
            <a:r>
              <a:rPr sz="1300" b="1" dirty="0">
                <a:solidFill>
                  <a:srgbClr val="533019"/>
                </a:solidFill>
                <a:latin typeface="Arial"/>
              </a:rPr>
              <a:t>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28632" y="2788920"/>
            <a:ext cx="1737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zh-TW" sz="1200" b="1" dirty="0">
                <a:solidFill>
                  <a:srgbClr val="362418"/>
                </a:solidFill>
              </a:rPr>
              <a:t>每位會員成本 </a:t>
            </a:r>
            <a:endParaRPr lang="en-US" altLang="zh-TW" sz="1200" b="1" dirty="0">
              <a:solidFill>
                <a:srgbClr val="362418"/>
              </a:solidFill>
            </a:endParaRPr>
          </a:p>
          <a:p>
            <a:pPr algn="ctr"/>
            <a:r>
              <a:rPr lang="zh-TW" altLang="zh-TW" sz="1200" b="1" dirty="0">
                <a:solidFill>
                  <a:srgbClr val="362418"/>
                </a:solidFill>
              </a:rPr>
              <a:t>每次復購成本 </a:t>
            </a:r>
            <a:endParaRPr lang="en-US" altLang="zh-TW" sz="1200" b="1" dirty="0">
              <a:solidFill>
                <a:srgbClr val="362418"/>
              </a:solidFill>
            </a:endParaRPr>
          </a:p>
          <a:p>
            <a:pPr algn="ctr"/>
            <a:r>
              <a:rPr lang="zh-TW" altLang="zh-TW" sz="1200" b="1" dirty="0">
                <a:solidFill>
                  <a:srgbClr val="362418"/>
                </a:solidFill>
              </a:rPr>
              <a:t>每家店成本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8700" y="4303256"/>
            <a:ext cx="9966960" cy="658368"/>
          </a:xfrm>
          <a:prstGeom prst="roundRect">
            <a:avLst/>
          </a:prstGeom>
          <a:solidFill>
            <a:srgbClr val="656F44"/>
          </a:solidFill>
          <a:ln w="10160">
            <a:solidFill>
              <a:srgbClr val="656F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11580" y="4510449"/>
            <a:ext cx="9601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 err="1">
                <a:solidFill>
                  <a:srgbClr val="FFFFFF"/>
                </a:solidFill>
                <a:latin typeface="Arial"/>
              </a:rPr>
              <a:t>建議估算方式｜基準期數據</a:t>
            </a:r>
            <a:r>
              <a:rPr sz="1300" b="1" dirty="0">
                <a:solidFill>
                  <a:srgbClr val="FFFFFF"/>
                </a:solidFill>
                <a:latin typeface="Arial"/>
              </a:rPr>
              <a:t> × </a:t>
            </a:r>
            <a:r>
              <a:rPr sz="1300" b="1" dirty="0" err="1">
                <a:solidFill>
                  <a:srgbClr val="FFFFFF"/>
                </a:solidFill>
                <a:latin typeface="Arial"/>
              </a:rPr>
              <a:t>預期提升率</a:t>
            </a:r>
            <a:endParaRPr sz="13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1832" y="5346557"/>
            <a:ext cx="104241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每一題不一定直接</a:t>
            </a:r>
            <a:r>
              <a:rPr lang="zh-TW" altLang="en-US" sz="1600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連結</a:t>
            </a:r>
            <a:r>
              <a:rPr sz="1600"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營收，但</a:t>
            </a:r>
            <a:r>
              <a:rPr lang="zh-TW" altLang="en-US" sz="1600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</a:t>
            </a:r>
            <a:r>
              <a:rPr sz="1600"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須連接到可</a:t>
            </a:r>
            <a:r>
              <a:rPr lang="zh-TW" altLang="en-US" sz="1600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量化評估</a:t>
            </a:r>
            <a:r>
              <a:rPr sz="1600" b="1" dirty="0" err="1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的顧客行為</a:t>
            </a:r>
            <a:r>
              <a:rPr sz="1600" b="1" dirty="0">
                <a:solidFill>
                  <a:srgbClr val="53301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23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784080" y="475488"/>
            <a:ext cx="1508760" cy="438912"/>
          </a:xfrm>
          <a:prstGeom prst="roundRect">
            <a:avLst/>
          </a:prstGeom>
          <a:solidFill>
            <a:srgbClr val="533019"/>
          </a:solidFill>
          <a:ln w="10160">
            <a:solidFill>
              <a:srgbClr val="5330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948672" y="594360"/>
            <a:ext cx="11887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rial"/>
              </a:rPr>
              <a:t>MEASURE WHAT MOVES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" y="1572768"/>
            <a:ext cx="413446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 dirty="0" err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品牌認知</a:t>
            </a:r>
            <a:r>
              <a:rPr sz="14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400" b="1" dirty="0" err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互動</a:t>
            </a:r>
            <a:r>
              <a:rPr sz="14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400" b="1" dirty="0" err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行為</a:t>
            </a:r>
            <a:r>
              <a:rPr sz="14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400" b="1" dirty="0" err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商業結果</a:t>
            </a:r>
            <a:r>
              <a:rPr sz="1400" b="1" dirty="0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→ </a:t>
            </a:r>
            <a:r>
              <a:rPr sz="1400" b="1" dirty="0" err="1">
                <a:solidFill>
                  <a:srgbClr val="BE914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執行效率</a:t>
            </a:r>
            <a:endParaRPr sz="1400" b="1" dirty="0">
              <a:solidFill>
                <a:srgbClr val="BE914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19" y="347472"/>
            <a:ext cx="4702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0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25</a:t>
            </a:r>
            <a:r>
              <a:rPr dirty="0"/>
              <a:t>   </a:t>
            </a:r>
            <a:r>
              <a:rPr lang="en-US" dirty="0"/>
              <a:t>Project Proposal: 5 Essential Pillars</a:t>
            </a:r>
            <a:r>
              <a:rPr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712677"/>
            <a:ext cx="731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600" b="1" dirty="0">
                <a:solidFill>
                  <a:schemeClr val="accent4">
                    <a:lumMod val="50000"/>
                  </a:schemeClr>
                </a:solidFill>
                <a:latin typeface="Arial"/>
              </a:rPr>
              <a:t>企劃提案內容要包含五大核心要素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9176" y="1641854"/>
            <a:ext cx="11596584" cy="4640691"/>
          </a:xfrm>
          <a:prstGeom prst="roundRect">
            <a:avLst/>
          </a:prstGeom>
          <a:solidFill>
            <a:srgbClr val="EFE2CC"/>
          </a:solidFill>
          <a:ln w="10160">
            <a:solidFill>
              <a:srgbClr val="E1D6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3500"/>
              </a:spcBef>
            </a:pP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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</a:rPr>
              <a:t>執行團隊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： 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說明由誰負責主導與執行此專案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]</a:t>
            </a:r>
          </a:p>
          <a:p>
            <a:pPr>
              <a:spcBef>
                <a:spcPts val="3500"/>
              </a:spcBef>
            </a:pP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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</a:rPr>
              <a:t>執行方式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： 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說明具體的執行步驟與標準作業流程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]</a:t>
            </a:r>
          </a:p>
          <a:p>
            <a:pPr>
              <a:spcBef>
                <a:spcPts val="3500"/>
              </a:spcBef>
            </a:pP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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</a:rPr>
              <a:t>執行頻率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： 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說明執行的週期與時間點，如：每天一次、每週一次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]</a:t>
            </a:r>
          </a:p>
          <a:p>
            <a:pPr>
              <a:spcBef>
                <a:spcPts val="3500"/>
              </a:spcBef>
            </a:pP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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</a:rPr>
              <a:t>門店工作量評估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： 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說明門店因而增加的工作項目、時間或人力代價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]</a:t>
            </a:r>
          </a:p>
          <a:p>
            <a:pPr>
              <a:spcBef>
                <a:spcPts val="3500"/>
              </a:spcBef>
            </a:pP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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</a:rPr>
              <a:t>成效衡量指標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： 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[</a:t>
            </a:r>
            <a:r>
              <a:rPr lang="zh-TW" altLang="en-US" sz="2800" dirty="0">
                <a:solidFill>
                  <a:schemeClr val="accent4">
                    <a:lumMod val="50000"/>
                  </a:schemeClr>
                </a:solidFill>
              </a:rPr>
              <a:t>說明評估此企劃成功與否的定量與定性衡量標準</a:t>
            </a:r>
            <a:r>
              <a:rPr lang="en-US" altLang="zh-TW" sz="2800" dirty="0">
                <a:solidFill>
                  <a:schemeClr val="accent4">
                    <a:lumMod val="50000"/>
                  </a:schemeClr>
                </a:solidFill>
              </a:rPr>
              <a:t>]</a:t>
            </a:r>
            <a:endParaRPr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0040" y="6565392"/>
            <a:ext cx="274320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50" b="0">
                <a:solidFill>
                  <a:srgbClr val="917756"/>
                </a:solidFill>
                <a:latin typeface="Arial"/>
              </a:rPr>
              <a:t>GUGI BRUNCH  |  2026  |  23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0" y="6528816"/>
            <a:ext cx="33832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650" b="0">
                <a:solidFill>
                  <a:srgbClr val="BE914B"/>
                </a:solidFill>
                <a:latin typeface="Arial"/>
              </a:rPr>
              <a:t>Every Great Day Starts with Breakfast.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48672" y="594360"/>
            <a:ext cx="11887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 dirty="0">
                <a:solidFill>
                  <a:srgbClr val="FFFFFF"/>
                </a:solidFill>
                <a:latin typeface="Arial"/>
              </a:rPr>
              <a:t>MEASURE WHAT MOVES</a:t>
            </a:r>
          </a:p>
        </p:txBody>
      </p:sp>
    </p:spTree>
    <p:extLst>
      <p:ext uri="{BB962C8B-B14F-4D97-AF65-F5344CB8AC3E}">
        <p14:creationId xmlns:p14="http://schemas.microsoft.com/office/powerpoint/2010/main" val="504446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polished_marketing_brand_presentation_sl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spect="1"/>
          </p:cNvSpPr>
          <p:nvPr/>
        </p:nvSpPr>
        <p:spPr>
          <a:xfrm>
            <a:off x="0" y="0"/>
            <a:ext cx="5715000" cy="6565392"/>
          </a:xfrm>
          <a:prstGeom prst="rect">
            <a:avLst/>
          </a:prstGeom>
          <a:solidFill>
            <a:srgbClr val="F7F0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486400" y="0"/>
            <a:ext cx="320040" cy="6565392"/>
          </a:xfrm>
          <a:prstGeom prst="rect">
            <a:avLst/>
          </a:prstGeom>
          <a:solidFill>
            <a:srgbClr val="ECD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28600" y="137160"/>
            <a:ext cx="521208" cy="832104"/>
          </a:xfrm>
          <a:prstGeom prst="roundRect">
            <a:avLst/>
          </a:prstGeom>
          <a:solidFill>
            <a:srgbClr val="482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rial"/>
              </a:defRPr>
            </a:pPr>
            <a:r>
              <a:rPr sz="800" dirty="0"/>
              <a:t>B</a:t>
            </a:r>
            <a:r>
              <a:rPr lang="en-US" altLang="zh-TW" sz="800" dirty="0"/>
              <a:t>E</a:t>
            </a:r>
            <a:r>
              <a:rPr sz="800" dirty="0"/>
              <a:t>N</a:t>
            </a:r>
            <a:br>
              <a:rPr sz="800" dirty="0"/>
            </a:br>
            <a:r>
              <a:rPr sz="800" dirty="0"/>
              <a:t>WAN</a:t>
            </a:r>
            <a:br>
              <a:rPr sz="800" dirty="0"/>
            </a:br>
            <a:endParaRPr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777240" y="868680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100" b="1" i="0">
                <a:solidFill>
                  <a:srgbClr val="84664C"/>
                </a:solidFill>
                <a:latin typeface="Arial"/>
              </a:defRPr>
            </a:pPr>
            <a:r>
              <a:t>IP BRAND PROPOSAL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143000"/>
            <a:ext cx="43891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400" b="1" i="0">
                <a:solidFill>
                  <a:srgbClr val="482D1D"/>
                </a:solidFill>
                <a:latin typeface="Arial"/>
              </a:defRPr>
            </a:pPr>
            <a:r>
              <a:rPr dirty="0"/>
              <a:t>BEN WAN </a:t>
            </a:r>
            <a:r>
              <a:rPr dirty="0" err="1"/>
              <a:t>本玩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804672" y="1874519"/>
            <a:ext cx="4572000" cy="10972"/>
          </a:xfrm>
          <a:prstGeom prst="rect">
            <a:avLst/>
          </a:prstGeom>
          <a:solidFill>
            <a:srgbClr val="B690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-138685" y="2021931"/>
            <a:ext cx="599237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altLang="zh-TW" sz="2400" b="1" dirty="0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讓 Ben Wan </a:t>
            </a:r>
            <a:r>
              <a:rPr lang="en-US" altLang="zh-TW" sz="2400" b="1" dirty="0" err="1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從可愛角色</a:t>
            </a:r>
            <a:r>
              <a:rPr lang="en-US" altLang="zh-TW" sz="2400" b="1" dirty="0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，</a:t>
            </a:r>
            <a:endParaRPr lang="en-US" altLang="zh-TW" sz="2400" dirty="0">
              <a:solidFill>
                <a:srgbClr val="362418"/>
              </a:solidFill>
            </a:endParaRPr>
          </a:p>
          <a:p>
            <a:pPr algn="ctr"/>
            <a:r>
              <a:rPr lang="en-US" altLang="zh-TW" sz="2400" b="1" dirty="0" err="1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成為品牌認同與回訪的商業</a:t>
            </a:r>
            <a:r>
              <a:rPr lang="en-US" altLang="zh-TW" sz="2400" b="1" dirty="0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 IP </a:t>
            </a:r>
            <a:r>
              <a:rPr lang="en-US" altLang="zh-TW" sz="2400" b="1" dirty="0" err="1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資產</a:t>
            </a:r>
            <a:r>
              <a:rPr lang="en-US" altLang="zh-TW" sz="2400" b="1" dirty="0">
                <a:solidFill>
                  <a:srgbClr val="362418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rPr>
              <a:t>。</a:t>
            </a:r>
            <a:endParaRPr lang="en-US" altLang="zh-TW" sz="2400" dirty="0">
              <a:solidFill>
                <a:srgbClr val="36241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012948"/>
            <a:ext cx="4992624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altLang="zh-TW" sz="1600" dirty="0" err="1">
                <a:solidFill>
                  <a:schemeClr val="accent6">
                    <a:lumMod val="75000"/>
                  </a:schemeClr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我們期待的不是一個漂亮企劃，而是一個可以在真實門店被測試、被衡量、被複製的方案</a:t>
            </a:r>
            <a:r>
              <a:rPr lang="en-US" altLang="zh-TW" sz="1600" dirty="0">
                <a:solidFill>
                  <a:schemeClr val="accent6">
                    <a:lumMod val="75000"/>
                  </a:schemeClr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altLang="zh-TW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2848" y="5616713"/>
            <a:ext cx="32004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 i="0">
                <a:solidFill>
                  <a:srgbClr val="CD8F34"/>
                </a:solidFill>
                <a:latin typeface="Arial"/>
              </a:defRPr>
            </a:pPr>
            <a:r>
              <a:rPr sz="3600"/>
              <a:t>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32887" y="5731905"/>
            <a:ext cx="8229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850" b="0" i="0">
                <a:solidFill>
                  <a:srgbClr val="482D1D"/>
                </a:solidFill>
                <a:latin typeface="Microsoft JhengHei"/>
              </a:defRPr>
            </a:pPr>
            <a:r>
              <a:rPr sz="1200"/>
              <a:t>熱情</a:t>
            </a:r>
            <a:br>
              <a:rPr sz="1200"/>
            </a:br>
            <a:r>
              <a:rPr sz="1200"/>
              <a:t>Passion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0168" y="5731905"/>
            <a:ext cx="8229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850" b="0" i="0">
                <a:solidFill>
                  <a:srgbClr val="482D1D"/>
                </a:solidFill>
                <a:latin typeface="Microsoft JhengHei"/>
              </a:defRPr>
            </a:pPr>
            <a:r>
              <a:rPr lang="zh-TW" altLang="en-US" sz="1200" dirty="0"/>
              <a:t>真誠</a:t>
            </a:r>
            <a:br>
              <a:rPr sz="1200" dirty="0"/>
            </a:br>
            <a:r>
              <a:rPr lang="en-US" sz="1200" dirty="0"/>
              <a:t>True</a:t>
            </a:r>
            <a:endParaRPr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727448" y="5731906"/>
            <a:ext cx="8229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850" b="0" i="0">
                <a:solidFill>
                  <a:srgbClr val="482D1D"/>
                </a:solidFill>
                <a:latin typeface="Microsoft JhengHei"/>
              </a:defRPr>
            </a:pPr>
            <a:r>
              <a:rPr lang="zh-TW" altLang="en-US" sz="1200" dirty="0"/>
              <a:t>樂觀</a:t>
            </a:r>
            <a:endParaRPr lang="en-US" altLang="zh-TW" sz="1200" dirty="0"/>
          </a:p>
          <a:p>
            <a:pPr>
              <a:defRPr sz="850" b="0" i="0">
                <a:solidFill>
                  <a:srgbClr val="482D1D"/>
                </a:solidFill>
                <a:latin typeface="Microsoft JhengHei"/>
              </a:defRPr>
            </a:pPr>
            <a:r>
              <a:rPr lang="en-US" altLang="zh-TW" sz="1200" dirty="0"/>
              <a:t>H</a:t>
            </a:r>
            <a:r>
              <a:rPr lang="en-US" sz="1200" dirty="0"/>
              <a:t>opeful</a:t>
            </a:r>
            <a:endParaRPr sz="1200" dirty="0"/>
          </a:p>
        </p:txBody>
      </p:sp>
      <p:sp>
        <p:nvSpPr>
          <p:cNvPr id="19" name="Rounded Rectangle 18"/>
          <p:cNvSpPr/>
          <p:nvPr/>
        </p:nvSpPr>
        <p:spPr>
          <a:xfrm>
            <a:off x="313428" y="3848242"/>
            <a:ext cx="4907796" cy="1272398"/>
          </a:xfrm>
          <a:prstGeom prst="roundRect">
            <a:avLst/>
          </a:prstGeom>
          <a:solidFill>
            <a:srgbClr val="FAF6EF"/>
          </a:solidFill>
          <a:ln>
            <a:solidFill>
              <a:srgbClr val="E2D3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0639" y="4060055"/>
            <a:ext cx="4670585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50" b="0" i="0">
                <a:solidFill>
                  <a:srgbClr val="482D1D"/>
                </a:solidFill>
                <a:latin typeface="Microsoft JhengHei"/>
              </a:defRPr>
            </a:pPr>
            <a:r>
              <a:rPr sz="1200" b="1" dirty="0">
                <a:solidFill>
                  <a:srgbClr val="362418"/>
                </a:solidFill>
              </a:rPr>
              <a:t>Ben Wan </a:t>
            </a:r>
            <a:r>
              <a:rPr sz="1200" b="1" dirty="0" err="1">
                <a:solidFill>
                  <a:srgbClr val="362418"/>
                </a:solidFill>
              </a:rPr>
              <a:t>本玩不只是一個可愛的角色，更是品牌與消費者之間最溫暖的連結。我們期待攜手打造更多美好時刻</a:t>
            </a:r>
            <a:r>
              <a:rPr sz="1200" b="1" dirty="0">
                <a:solidFill>
                  <a:srgbClr val="362418"/>
                </a:solidFill>
              </a:rPr>
              <a:t>，</a:t>
            </a:r>
            <a:endParaRPr lang="en-US" sz="1200" b="1" dirty="0">
              <a:solidFill>
                <a:srgbClr val="362418"/>
              </a:solidFill>
            </a:endParaRPr>
          </a:p>
          <a:p>
            <a:pPr>
              <a:defRPr sz="1050" b="0" i="0">
                <a:solidFill>
                  <a:srgbClr val="482D1D"/>
                </a:solidFill>
                <a:latin typeface="Microsoft JhengHei"/>
              </a:defRPr>
            </a:pPr>
            <a:r>
              <a:rPr lang="zh-TW" altLang="zh-TW" sz="1200" b="1" dirty="0">
                <a:solidFill>
                  <a:srgbClr val="362418"/>
                </a:solidFill>
              </a:rPr>
              <a:t>讓 Ben Wan 成為顧客理解、喜歡並持續回到咕嘰咕嘰的重要品牌媒介。</a:t>
            </a:r>
            <a:endParaRPr sz="1200" b="1" dirty="0">
              <a:solidFill>
                <a:srgbClr val="36241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2688" y="5230368"/>
            <a:ext cx="3931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0" i="1">
                <a:solidFill>
                  <a:srgbClr val="84664C"/>
                </a:solidFill>
                <a:latin typeface="Arial"/>
              </a:defRPr>
            </a:pPr>
            <a:r>
              <a:t>Let’s make every morning worth waking up for.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65392"/>
            <a:ext cx="12191999" cy="292608"/>
          </a:xfrm>
          <a:prstGeom prst="rect">
            <a:avLst/>
          </a:prstGeom>
          <a:solidFill>
            <a:srgbClr val="5C3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7420" y="6570994"/>
            <a:ext cx="20116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850" b="1" i="0">
                <a:solidFill>
                  <a:srgbClr val="FFFFFF"/>
                </a:solidFill>
                <a:latin typeface="Microsoft JhengHei"/>
              </a:defRPr>
            </a:pPr>
            <a:r>
              <a:rPr sz="1200"/>
              <a:t>BEN WAN 本玩  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0" y="6574536"/>
            <a:ext cx="393192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850" b="0" i="0">
                <a:solidFill>
                  <a:srgbClr val="FFFFFF"/>
                </a:solidFill>
                <a:latin typeface="Arial"/>
              </a:defRPr>
            </a:pPr>
            <a:r>
              <a:t>Thank you for joining us on this journey.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6574536"/>
            <a:ext cx="347472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850" b="0" i="0">
                <a:solidFill>
                  <a:srgbClr val="FFFFFF"/>
                </a:solidFill>
                <a:latin typeface="Arial"/>
              </a:defRPr>
            </a:pPr>
            <a:r>
              <a:t>Together, let’s make every breakfast a great day.</a:t>
            </a:r>
          </a:p>
        </p:txBody>
      </p:sp>
      <p:sp>
        <p:nvSpPr>
          <p:cNvPr id="26" name="心形 25">
            <a:extLst>
              <a:ext uri="{FF2B5EF4-FFF2-40B4-BE49-F238E27FC236}">
                <a16:creationId xmlns:a16="http://schemas.microsoft.com/office/drawing/2014/main" id="{BB8E03D6-8485-698A-EEB0-DC2DDDBC103D}"/>
              </a:ext>
            </a:extLst>
          </p:cNvPr>
          <p:cNvSpPr>
            <a:spLocks noChangeAspect="1"/>
          </p:cNvSpPr>
          <p:nvPr/>
        </p:nvSpPr>
        <p:spPr>
          <a:xfrm>
            <a:off x="3291840" y="5834720"/>
            <a:ext cx="306002" cy="252000"/>
          </a:xfrm>
          <a:prstGeom prst="heart">
            <a:avLst/>
          </a:prstGeom>
          <a:noFill/>
          <a:ln w="19050" cap="flat" cmpd="sng" algn="ctr">
            <a:solidFill>
              <a:srgbClr val="CD8F3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zh-TW" altLang="en-US" sz="3600"/>
          </a:p>
        </p:txBody>
      </p:sp>
      <p:sp>
        <p:nvSpPr>
          <p:cNvPr id="27" name="太陽 26">
            <a:extLst>
              <a:ext uri="{FF2B5EF4-FFF2-40B4-BE49-F238E27FC236}">
                <a16:creationId xmlns:a16="http://schemas.microsoft.com/office/drawing/2014/main" id="{DFD6167E-3A17-7402-4924-5C112AF58ACA}"/>
              </a:ext>
            </a:extLst>
          </p:cNvPr>
          <p:cNvSpPr>
            <a:spLocks noChangeAspect="1"/>
          </p:cNvSpPr>
          <p:nvPr/>
        </p:nvSpPr>
        <p:spPr>
          <a:xfrm>
            <a:off x="4359148" y="5733121"/>
            <a:ext cx="360000" cy="360000"/>
          </a:xfrm>
          <a:prstGeom prst="sun">
            <a:avLst/>
          </a:prstGeom>
          <a:noFill/>
          <a:ln>
            <a:solidFill>
              <a:srgbClr val="CD8F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60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92018D2-AFD1-4FE4-C76E-EB9A3D6D5FBD}"/>
              </a:ext>
            </a:extLst>
          </p:cNvPr>
          <p:cNvSpPr txBox="1"/>
          <p:nvPr/>
        </p:nvSpPr>
        <p:spPr>
          <a:xfrm>
            <a:off x="313428" y="630252"/>
            <a:ext cx="61635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1100" b="1" dirty="0">
                <a:solidFill>
                  <a:srgbClr val="C7A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26</a:t>
            </a:r>
            <a:endParaRPr lang="en-US" altLang="zh-TW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2605</Words>
  <Application>Microsoft Office PowerPoint</Application>
  <PresentationFormat>寬螢幕</PresentationFormat>
  <Paragraphs>491</Paragraphs>
  <Slides>26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7" baseType="lpstr">
      <vt:lpstr>Noto Sans CJK TC</vt:lpstr>
      <vt:lpstr>Noto Sans TC</vt:lpstr>
      <vt:lpstr>Noto Serif CJK TC</vt:lpstr>
      <vt:lpstr>Noto Serif TC</vt:lpstr>
      <vt:lpstr>Microsoft JhengHei</vt:lpstr>
      <vt:lpstr>Microsoft JhengHei</vt:lpstr>
      <vt:lpstr>Aptos</vt:lpstr>
      <vt:lpstr>Arial</vt:lpstr>
      <vt:lpstr>Calibri</vt:lpstr>
      <vt:lpstr>Georgia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咕嘰咕嘰餐飲有限公司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咕嘰咕嘰餐飲有限公司｜企業說明會</dc:title>
  <dc:subject>咕嘰咕嘰餐飲有限公司企業說明會</dc:subject>
  <dc:creator>BEN</dc:creator>
  <cp:lastModifiedBy>user</cp:lastModifiedBy>
  <cp:revision>11</cp:revision>
  <dcterms:created xsi:type="dcterms:W3CDTF">2026-08-11T17:23:35Z</dcterms:created>
  <dcterms:modified xsi:type="dcterms:W3CDTF">2026-08-26T05:41:58Z</dcterms:modified>
</cp:coreProperties>
</file>