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1" r:id="rId14"/>
    <p:sldId id="272" r:id="rId15"/>
    <p:sldId id="273" r:id="rId16"/>
    <p:sldId id="274" r:id="rId17"/>
    <p:sldId id="275" r:id="rId18"/>
    <p:sldId id="276" r:id="rId19"/>
    <p:sldId id="268" r:id="rId20"/>
    <p:sldId id="269" r:id="rId21"/>
    <p:sldId id="270" r:id="rId22"/>
    <p:sldId id="277" r:id="rId23"/>
  </p:sldIdLst>
  <p:sldSz cx="18288000" cy="10287000"/>
  <p:notesSz cx="6858000" cy="9144000"/>
  <p:embeddedFontLst>
    <p:embeddedFont>
      <p:font typeface="Arimo" panose="02020500000000000000" charset="0"/>
      <p:regular r:id="rId24"/>
    </p:embeddedFont>
    <p:embeddedFont>
      <p:font typeface="Brice SemiExpanded Heavy" panose="02020500000000000000" charset="0"/>
      <p:regular r:id="rId25"/>
      <p:bold r:id="rId26"/>
    </p:embeddedFont>
    <p:embeddedFont>
      <p:font typeface="Calibri" panose="020F0502020204030204" pitchFamily="34" charset="0"/>
      <p:regular r:id="rId27"/>
      <p:bold r:id="rId28"/>
      <p:italic r:id="rId29"/>
      <p:boldItalic r:id="rId30"/>
    </p:embeddedFont>
    <p:embeddedFont>
      <p:font typeface="Noto Sans" panose="020B0502040504020204" pitchFamily="34" charset="0"/>
      <p:regular r:id="rId31"/>
      <p:bold r:id="rId32"/>
      <p:italic r:id="rId33"/>
      <p:boldItalic r:id="rId34"/>
    </p:embeddedFont>
    <p:embeddedFont>
      <p:font typeface="Noto Sans Bold" panose="020B0802040504020204" charset="0"/>
      <p:regular r:id="rId35"/>
      <p:bold r:id="rId36"/>
    </p:embeddedFont>
    <p:embeddedFont>
      <p:font typeface="Open Sauce" panose="02020500000000000000" charset="0"/>
      <p:regular r:id="rId37"/>
    </p:embeddedFont>
    <p:embeddedFont>
      <p:font typeface="Open Sauce Bold" panose="02020500000000000000" charset="0"/>
      <p:regular r:id="rId38"/>
      <p:bold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82" autoAdjust="0"/>
    <p:restoredTop sz="94569" autoAdjust="0"/>
  </p:normalViewPr>
  <p:slideViewPr>
    <p:cSldViewPr>
      <p:cViewPr varScale="1">
        <p:scale>
          <a:sx n="34" d="100"/>
          <a:sy n="34" d="100"/>
        </p:scale>
        <p:origin x="78" y="8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5" Type="http://schemas.openxmlformats.org/officeDocument/2006/relationships/slide" Target="slide10.xml"/><Relationship Id="rId4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13" Type="http://schemas.openxmlformats.org/officeDocument/2006/relationships/image" Target="../media/image18.svg"/><Relationship Id="rId3" Type="http://schemas.openxmlformats.org/officeDocument/2006/relationships/image" Target="../media/image8.svg"/><Relationship Id="rId7" Type="http://schemas.openxmlformats.org/officeDocument/2006/relationships/image" Target="../media/image12.sv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5.png"/><Relationship Id="rId4" Type="http://schemas.openxmlformats.org/officeDocument/2006/relationships/image" Target="../media/image9.svg"/><Relationship Id="rId9" Type="http://schemas.openxmlformats.org/officeDocument/2006/relationships/image" Target="../media/image14.svg"/><Relationship Id="rId14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7" Type="http://schemas.openxmlformats.org/officeDocument/2006/relationships/slide" Target="slide2.xm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sv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0.svg"/><Relationship Id="rId7" Type="http://schemas.openxmlformats.org/officeDocument/2006/relationships/image" Target="../media/image41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30.svg"/><Relationship Id="rId7" Type="http://schemas.openxmlformats.org/officeDocument/2006/relationships/image" Target="../media/image4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51.jpeg"/><Relationship Id="rId5" Type="http://schemas.openxmlformats.org/officeDocument/2006/relationships/image" Target="../media/image45.png"/><Relationship Id="rId10" Type="http://schemas.openxmlformats.org/officeDocument/2006/relationships/image" Target="../media/image50.jpeg"/><Relationship Id="rId4" Type="http://schemas.openxmlformats.org/officeDocument/2006/relationships/image" Target="../media/image44.png"/><Relationship Id="rId9" Type="http://schemas.openxmlformats.org/officeDocument/2006/relationships/image" Target="../media/image49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svg"/><Relationship Id="rId7" Type="http://schemas.openxmlformats.org/officeDocument/2006/relationships/image" Target="../media/image57.sv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svg"/><Relationship Id="rId10" Type="http://schemas.openxmlformats.org/officeDocument/2006/relationships/slide" Target="slide2.xml"/><Relationship Id="rId4" Type="http://schemas.openxmlformats.org/officeDocument/2006/relationships/image" Target="../media/image54.png"/><Relationship Id="rId9" Type="http://schemas.openxmlformats.org/officeDocument/2006/relationships/image" Target="../media/image59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sv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svg"/><Relationship Id="rId4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reurl.cc/OQ0aDy" TargetMode="Externa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sv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sv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sv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sv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sv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svg"/><Relationship Id="rId4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18414997" cy="2699175"/>
          </a:xfrm>
          <a:custGeom>
            <a:avLst/>
            <a:gdLst/>
            <a:ahLst/>
            <a:cxnLst/>
            <a:rect l="l" t="t" r="r" b="b"/>
            <a:pathLst>
              <a:path w="18414997" h="2699175">
                <a:moveTo>
                  <a:pt x="0" y="0"/>
                </a:moveTo>
                <a:lnTo>
                  <a:pt x="18414997" y="0"/>
                </a:lnTo>
                <a:lnTo>
                  <a:pt x="18414997" y="2699175"/>
                </a:lnTo>
                <a:lnTo>
                  <a:pt x="0" y="26991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3503" y="6751644"/>
            <a:ext cx="18414997" cy="3598850"/>
          </a:xfrm>
          <a:custGeom>
            <a:avLst/>
            <a:gdLst/>
            <a:ahLst/>
            <a:cxnLst/>
            <a:rect l="l" t="t" r="r" b="b"/>
            <a:pathLst>
              <a:path w="18414997" h="3598850">
                <a:moveTo>
                  <a:pt x="0" y="0"/>
                </a:moveTo>
                <a:lnTo>
                  <a:pt x="18414997" y="0"/>
                </a:lnTo>
                <a:lnTo>
                  <a:pt x="18414997" y="3598850"/>
                </a:lnTo>
                <a:lnTo>
                  <a:pt x="0" y="35988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180164" y="6940010"/>
            <a:ext cx="4039724" cy="416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8"/>
              </a:lnSpc>
            </a:pPr>
            <a:r>
              <a:rPr lang="en-US" sz="2399" dirty="0" err="1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我是接班⼈全國企業創新競賽</a:t>
            </a:r>
            <a:endParaRPr lang="en-US" sz="2399" dirty="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513312" y="144990"/>
            <a:ext cx="510645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HELLO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3312" y="9917297"/>
            <a:ext cx="510645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HELLO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031768" y="144990"/>
            <a:ext cx="514998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THERE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031768" y="9917297"/>
            <a:ext cx="514998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THERE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561283" y="144990"/>
            <a:ext cx="510645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HELLO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561283" y="9917297"/>
            <a:ext cx="510645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HELLO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079740" y="144990"/>
            <a:ext cx="514998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THERE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79740" y="9917297"/>
            <a:ext cx="514998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THERE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609417" y="144990"/>
            <a:ext cx="510645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HELLO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609417" y="9917297"/>
            <a:ext cx="510645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HELLO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127873" y="144990"/>
            <a:ext cx="514998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THERE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127873" y="9917297"/>
            <a:ext cx="514998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THERE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657388" y="144990"/>
            <a:ext cx="510645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HELLO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657388" y="9917297"/>
            <a:ext cx="510645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HELLO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175844" y="144990"/>
            <a:ext cx="514998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THERE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175844" y="9917297"/>
            <a:ext cx="514998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THERE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705359" y="144990"/>
            <a:ext cx="510645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HELLO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705359" y="9917297"/>
            <a:ext cx="510645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HELLO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4223816" y="144990"/>
            <a:ext cx="514998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THERE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4223816" y="9917297"/>
            <a:ext cx="514998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THERE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753331" y="144990"/>
            <a:ext cx="510645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HELLO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5753331" y="9917297"/>
            <a:ext cx="510645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HELLO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7271797" y="144990"/>
            <a:ext cx="514998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THERE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7271797" y="9917297"/>
            <a:ext cx="514998" cy="20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79"/>
              </a:lnSpc>
            </a:pPr>
            <a:r>
              <a:rPr lang="en-US" sz="1200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THERE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541693" y="3410912"/>
            <a:ext cx="7348480" cy="19134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142"/>
              </a:lnSpc>
            </a:pPr>
            <a:r>
              <a:rPr lang="en-US" sz="10815" b="1" dirty="0">
                <a:solidFill>
                  <a:srgbClr val="000000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</a:t>
            </a:r>
            <a:r>
              <a:rPr lang="en-US" sz="10815" dirty="0" err="1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萬榮旅⾏社</a:t>
            </a:r>
            <a:endParaRPr lang="en-US" sz="10815" dirty="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18414997" cy="10413997"/>
          </a:xfrm>
          <a:custGeom>
            <a:avLst/>
            <a:gdLst/>
            <a:ahLst/>
            <a:cxnLst/>
            <a:rect l="l" t="t" r="r" b="b"/>
            <a:pathLst>
              <a:path w="18414997" h="10413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74154" y="4512154"/>
            <a:ext cx="12304433" cy="8828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99"/>
              </a:lnSpc>
            </a:pPr>
            <a:r>
              <a:rPr lang="en-US" sz="49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打造南臺灣最值得信賴的旅遊整合服務品牌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50591" y="6283976"/>
            <a:ext cx="5829300" cy="52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  <a:hlinkClick r:id="rId4" action="ppaction://hlinksldjump"/>
              </a:rPr>
              <a:t>成⽴於屏東，深耕南臺灣旅遊市場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391348" y="8021784"/>
            <a:ext cx="4663440" cy="52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  <a:hlinkClick r:id="rId5" action="ppaction://hlinksldjump"/>
              </a:rPr>
              <a:t>重視安全、品質與顧客滿意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792814" y="9308563"/>
            <a:ext cx="5440680" cy="52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u="none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提供客製化旅遊與活動整合服務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640444" y="6283976"/>
            <a:ext cx="6606530" cy="5297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  <a:hlinkClick r:id="rId6" action="ppaction://hlinksldjump"/>
              </a:rPr>
              <a:t>提供企業、政府、學校及⼀般旅客服務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252504" y="98508"/>
            <a:ext cx="7431919" cy="2526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0081"/>
              </a:lnSpc>
            </a:pPr>
            <a:r>
              <a:rPr lang="en-US" sz="14343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公司概況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6359947"/>
            <a:ext cx="2293868" cy="174622"/>
          </a:xfrm>
          <a:custGeom>
            <a:avLst/>
            <a:gdLst/>
            <a:ahLst/>
            <a:cxnLst/>
            <a:rect l="l" t="t" r="r" b="b"/>
            <a:pathLst>
              <a:path w="2293868" h="174622">
                <a:moveTo>
                  <a:pt x="0" y="0"/>
                </a:moveTo>
                <a:lnTo>
                  <a:pt x="2293867" y="0"/>
                </a:lnTo>
                <a:lnTo>
                  <a:pt x="2293867" y="174622"/>
                </a:lnTo>
                <a:lnTo>
                  <a:pt x="0" y="17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3503" y="6607235"/>
            <a:ext cx="2293868" cy="174622"/>
          </a:xfrm>
          <a:custGeom>
            <a:avLst/>
            <a:gdLst/>
            <a:ahLst/>
            <a:cxnLst/>
            <a:rect l="l" t="t" r="r" b="b"/>
            <a:pathLst>
              <a:path w="2293868" h="174622">
                <a:moveTo>
                  <a:pt x="0" y="0"/>
                </a:moveTo>
                <a:lnTo>
                  <a:pt x="2293867" y="0"/>
                </a:lnTo>
                <a:lnTo>
                  <a:pt x="2293867" y="174622"/>
                </a:lnTo>
                <a:lnTo>
                  <a:pt x="0" y="17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63503" y="6854523"/>
            <a:ext cx="2293868" cy="174622"/>
          </a:xfrm>
          <a:custGeom>
            <a:avLst/>
            <a:gdLst/>
            <a:ahLst/>
            <a:cxnLst/>
            <a:rect l="l" t="t" r="r" b="b"/>
            <a:pathLst>
              <a:path w="2293868" h="174622">
                <a:moveTo>
                  <a:pt x="0" y="0"/>
                </a:moveTo>
                <a:lnTo>
                  <a:pt x="2293867" y="0"/>
                </a:lnTo>
                <a:lnTo>
                  <a:pt x="2293867" y="174622"/>
                </a:lnTo>
                <a:lnTo>
                  <a:pt x="0" y="17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-63503" y="7101802"/>
            <a:ext cx="2293868" cy="174622"/>
          </a:xfrm>
          <a:custGeom>
            <a:avLst/>
            <a:gdLst/>
            <a:ahLst/>
            <a:cxnLst/>
            <a:rect l="l" t="t" r="r" b="b"/>
            <a:pathLst>
              <a:path w="2293868" h="174622">
                <a:moveTo>
                  <a:pt x="0" y="0"/>
                </a:moveTo>
                <a:lnTo>
                  <a:pt x="2293867" y="0"/>
                </a:lnTo>
                <a:lnTo>
                  <a:pt x="2293867" y="174622"/>
                </a:lnTo>
                <a:lnTo>
                  <a:pt x="0" y="17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63503" y="7349090"/>
            <a:ext cx="2293868" cy="174622"/>
          </a:xfrm>
          <a:custGeom>
            <a:avLst/>
            <a:gdLst/>
            <a:ahLst/>
            <a:cxnLst/>
            <a:rect l="l" t="t" r="r" b="b"/>
            <a:pathLst>
              <a:path w="2293868" h="174622">
                <a:moveTo>
                  <a:pt x="0" y="0"/>
                </a:moveTo>
                <a:lnTo>
                  <a:pt x="2293867" y="0"/>
                </a:lnTo>
                <a:lnTo>
                  <a:pt x="2293867" y="174622"/>
                </a:lnTo>
                <a:lnTo>
                  <a:pt x="0" y="17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-63503" y="7596378"/>
            <a:ext cx="2293868" cy="174622"/>
          </a:xfrm>
          <a:custGeom>
            <a:avLst/>
            <a:gdLst/>
            <a:ahLst/>
            <a:cxnLst/>
            <a:rect l="l" t="t" r="r" b="b"/>
            <a:pathLst>
              <a:path w="2293868" h="174622">
                <a:moveTo>
                  <a:pt x="0" y="0"/>
                </a:moveTo>
                <a:lnTo>
                  <a:pt x="2293867" y="0"/>
                </a:lnTo>
                <a:lnTo>
                  <a:pt x="2293867" y="174622"/>
                </a:lnTo>
                <a:lnTo>
                  <a:pt x="0" y="17462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-63503" y="7843657"/>
            <a:ext cx="2293868" cy="174622"/>
          </a:xfrm>
          <a:custGeom>
            <a:avLst/>
            <a:gdLst/>
            <a:ahLst/>
            <a:cxnLst/>
            <a:rect l="l" t="t" r="r" b="b"/>
            <a:pathLst>
              <a:path w="2293868" h="174622">
                <a:moveTo>
                  <a:pt x="0" y="0"/>
                </a:moveTo>
                <a:lnTo>
                  <a:pt x="2293867" y="0"/>
                </a:lnTo>
                <a:lnTo>
                  <a:pt x="2293867" y="174621"/>
                </a:lnTo>
                <a:lnTo>
                  <a:pt x="0" y="17462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63503" y="8090945"/>
            <a:ext cx="2293868" cy="2259559"/>
          </a:xfrm>
          <a:custGeom>
            <a:avLst/>
            <a:gdLst/>
            <a:ahLst/>
            <a:cxnLst/>
            <a:rect l="l" t="t" r="r" b="b"/>
            <a:pathLst>
              <a:path w="2293868" h="2259559">
                <a:moveTo>
                  <a:pt x="0" y="0"/>
                </a:moveTo>
                <a:lnTo>
                  <a:pt x="2293867" y="0"/>
                </a:lnTo>
                <a:lnTo>
                  <a:pt x="2293867" y="2259558"/>
                </a:lnTo>
                <a:lnTo>
                  <a:pt x="0" y="225955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8211712" y="9223543"/>
            <a:ext cx="1864357" cy="595627"/>
            <a:chOff x="0" y="0"/>
            <a:chExt cx="1864360" cy="595630"/>
          </a:xfrm>
        </p:grpSpPr>
        <p:sp>
          <p:nvSpPr>
            <p:cNvPr id="11" name="Freeform 11"/>
            <p:cNvSpPr/>
            <p:nvPr/>
          </p:nvSpPr>
          <p:spPr>
            <a:xfrm>
              <a:off x="63500" y="63500"/>
              <a:ext cx="1737359" cy="468630"/>
            </a:xfrm>
            <a:custGeom>
              <a:avLst/>
              <a:gdLst/>
              <a:ahLst/>
              <a:cxnLst/>
              <a:rect l="l" t="t" r="r" b="b"/>
              <a:pathLst>
                <a:path w="1737359" h="468630">
                  <a:moveTo>
                    <a:pt x="0" y="0"/>
                  </a:moveTo>
                  <a:lnTo>
                    <a:pt x="1737359" y="0"/>
                  </a:lnTo>
                  <a:lnTo>
                    <a:pt x="1737359" y="468630"/>
                  </a:lnTo>
                  <a:lnTo>
                    <a:pt x="0" y="468630"/>
                  </a:ln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</p:spPr>
        </p:sp>
        <p:sp>
          <p:nvSpPr>
            <p:cNvPr id="12" name="Freeform 12"/>
            <p:cNvSpPr/>
            <p:nvPr/>
          </p:nvSpPr>
          <p:spPr>
            <a:xfrm>
              <a:off x="246380" y="402590"/>
              <a:ext cx="1371600" cy="19050"/>
            </a:xfrm>
            <a:custGeom>
              <a:avLst/>
              <a:gdLst/>
              <a:ahLst/>
              <a:cxnLst/>
              <a:rect l="l" t="t" r="r" b="b"/>
              <a:pathLst>
                <a:path w="1371600" h="19050">
                  <a:moveTo>
                    <a:pt x="0" y="0"/>
                  </a:moveTo>
                  <a:lnTo>
                    <a:pt x="1371600" y="0"/>
                  </a:lnTo>
                  <a:lnTo>
                    <a:pt x="13716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3" name="Freeform 13"/>
          <p:cNvSpPr/>
          <p:nvPr/>
        </p:nvSpPr>
        <p:spPr>
          <a:xfrm>
            <a:off x="-63503" y="-63503"/>
            <a:ext cx="18414997" cy="10413997"/>
          </a:xfrm>
          <a:custGeom>
            <a:avLst/>
            <a:gdLst/>
            <a:ahLst/>
            <a:cxnLst/>
            <a:rect l="l" t="t" r="r" b="b"/>
            <a:pathLst>
              <a:path w="18414997" h="10413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6096200" y="439322"/>
            <a:ext cx="6217453" cy="1412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00"/>
              </a:lnSpc>
            </a:pPr>
            <a:r>
              <a:rPr lang="en-US" sz="80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企業品牌簡介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571627" y="4703178"/>
            <a:ext cx="11367297" cy="3594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51"/>
              </a:lnSpc>
            </a:pPr>
            <a:r>
              <a:rPr lang="en-US" sz="2925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萬榮旅⾏社有限公司深耕南臺灣旅遊市場多年，以「專業、安全、服務、創新」為核⼼經營理念，致⼒提供國內外旅遊、團體旅遊、企業獎勵旅遊、學⽣校外教學、交通接駁及客製化旅遊規劃等多元服務。公司以屏東為營運基地，服務範圍遍及全臺，秉持「讓每⼀次旅程都值得珍藏」的品牌精神，透過專業的⾏程設計、完善的交通安排與貼⼼的服務品質，陪伴旅客探索臺灣與世界各地，創造安全、舒適且充滿回憶的旅遊體驗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458095" y="9329185"/>
            <a:ext cx="1399032" cy="312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  <a:hlinkClick r:id="rId14" action="ppaction://hlinksldjump"/>
              </a:rPr>
              <a:t>回到議程⾴⾯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18414997" cy="10413997"/>
          </a:xfrm>
          <a:custGeom>
            <a:avLst/>
            <a:gdLst/>
            <a:ahLst/>
            <a:cxnLst/>
            <a:rect l="l" t="t" r="r" b="b"/>
            <a:pathLst>
              <a:path w="18414997" h="10413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1208506" y="836238"/>
            <a:ext cx="5884212" cy="8406013"/>
            <a:chOff x="0" y="0"/>
            <a:chExt cx="7845616" cy="1120801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845552" cy="11208004"/>
            </a:xfrm>
            <a:custGeom>
              <a:avLst/>
              <a:gdLst/>
              <a:ahLst/>
              <a:cxnLst/>
              <a:rect l="l" t="t" r="r" b="b"/>
              <a:pathLst>
                <a:path w="7845552" h="11208004">
                  <a:moveTo>
                    <a:pt x="1793240" y="0"/>
                  </a:moveTo>
                  <a:cubicBezTo>
                    <a:pt x="802513" y="0"/>
                    <a:pt x="0" y="802513"/>
                    <a:pt x="0" y="1793240"/>
                  </a:cubicBezTo>
                  <a:lnTo>
                    <a:pt x="0" y="9414764"/>
                  </a:lnTo>
                  <a:cubicBezTo>
                    <a:pt x="0" y="10405491"/>
                    <a:pt x="802513" y="11208004"/>
                    <a:pt x="1793240" y="11208004"/>
                  </a:cubicBezTo>
                  <a:lnTo>
                    <a:pt x="6052312" y="11208004"/>
                  </a:lnTo>
                  <a:cubicBezTo>
                    <a:pt x="7043039" y="11208004"/>
                    <a:pt x="7845552" y="10405491"/>
                    <a:pt x="7845552" y="9414764"/>
                  </a:cubicBezTo>
                  <a:lnTo>
                    <a:pt x="7845552" y="1793240"/>
                  </a:lnTo>
                  <a:cubicBezTo>
                    <a:pt x="7845552" y="802513"/>
                    <a:pt x="7043166" y="0"/>
                    <a:pt x="6052312" y="0"/>
                  </a:cubicBezTo>
                  <a:close/>
                </a:path>
              </a:pathLst>
            </a:custGeom>
            <a:blipFill>
              <a:blip r:embed="rId4"/>
              <a:stretch>
                <a:fillRect l="-70588" r="-83127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-63503" y="-63503"/>
            <a:ext cx="18414997" cy="10413997"/>
          </a:xfrm>
          <a:custGeom>
            <a:avLst/>
            <a:gdLst/>
            <a:ahLst/>
            <a:cxnLst/>
            <a:rect l="l" t="t" r="r" b="b"/>
            <a:pathLst>
              <a:path w="18414997" h="10413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047750" y="235744"/>
            <a:ext cx="6088113" cy="2079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450"/>
              </a:lnSpc>
            </a:pPr>
            <a:r>
              <a:rPr lang="en-US" sz="1175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品牌定位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23112" y="2786139"/>
            <a:ext cx="8549650" cy="7165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74"/>
              </a:lnSpc>
            </a:pPr>
            <a:r>
              <a:rPr lang="en-US" sz="4125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南臺灣值得信賴的旅遊整合服務品牌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47864" y="9195664"/>
            <a:ext cx="1399032" cy="3121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  <a:hlinkClick r:id="rId7" action="ppaction://hlinksldjump"/>
              </a:rPr>
              <a:t>回到議程⾴⾯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40317" y="7226837"/>
            <a:ext cx="576901" cy="5927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7"/>
              </a:lnSpc>
            </a:pPr>
            <a:r>
              <a:rPr lang="en-US" sz="357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🚌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601192" y="8343957"/>
            <a:ext cx="576901" cy="6105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7"/>
              </a:lnSpc>
            </a:pPr>
            <a:r>
              <a:rPr lang="en-US" sz="357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🍱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805924" y="5729992"/>
            <a:ext cx="576901" cy="638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7"/>
              </a:lnSpc>
            </a:pPr>
            <a:r>
              <a:rPr lang="en-US" sz="357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🎤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866799" y="7012134"/>
            <a:ext cx="576901" cy="631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7"/>
              </a:lnSpc>
            </a:pPr>
            <a:r>
              <a:rPr lang="en-US" sz="357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05924" y="8269434"/>
            <a:ext cx="576901" cy="6318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7"/>
              </a:lnSpc>
            </a:pPr>
            <a:r>
              <a:rPr lang="en-US" sz="357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📍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601192" y="5758567"/>
            <a:ext cx="1503655" cy="7156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7"/>
              </a:lnSpc>
            </a:pPr>
            <a:r>
              <a:rPr lang="en-US" sz="3576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🏨住宿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106017" y="7012295"/>
            <a:ext cx="926640" cy="630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7"/>
              </a:lnSpc>
            </a:pPr>
            <a:r>
              <a:rPr lang="en-US" sz="3576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交通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166882" y="8269595"/>
            <a:ext cx="926640" cy="630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7"/>
              </a:lnSpc>
            </a:pPr>
            <a:r>
              <a:rPr lang="en-US" sz="3576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餐⻝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371624" y="5754995"/>
            <a:ext cx="926640" cy="630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7"/>
              </a:lnSpc>
            </a:pPr>
            <a:r>
              <a:rPr lang="en-US" sz="3576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活動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432498" y="7012295"/>
            <a:ext cx="926640" cy="630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7"/>
              </a:lnSpc>
            </a:pPr>
            <a:r>
              <a:rPr lang="en-US" sz="3576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專案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371624" y="8269595"/>
            <a:ext cx="926640" cy="630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07"/>
              </a:lnSpc>
            </a:pPr>
            <a:r>
              <a:rPr lang="en-US" sz="3576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景點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63503" y="-63503"/>
            <a:ext cx="18414997" cy="10413997"/>
            <a:chOff x="0" y="0"/>
            <a:chExt cx="18415000" cy="10414000"/>
          </a:xfrm>
        </p:grpSpPr>
        <p:sp>
          <p:nvSpPr>
            <p:cNvPr id="3" name="Freeform 3"/>
            <p:cNvSpPr/>
            <p:nvPr/>
          </p:nvSpPr>
          <p:spPr>
            <a:xfrm>
              <a:off x="63500" y="63500"/>
              <a:ext cx="18288000" cy="2645029"/>
            </a:xfrm>
            <a:custGeom>
              <a:avLst/>
              <a:gdLst/>
              <a:ahLst/>
              <a:cxnLst/>
              <a:rect l="l" t="t" r="r" b="b"/>
              <a:pathLst>
                <a:path w="18288000" h="2645029">
                  <a:moveTo>
                    <a:pt x="0" y="0"/>
                  </a:moveTo>
                  <a:lnTo>
                    <a:pt x="0" y="2645029"/>
                  </a:lnTo>
                  <a:lnTo>
                    <a:pt x="18288000" y="2645029"/>
                  </a:lnTo>
                  <a:lnTo>
                    <a:pt x="18288000" y="0"/>
                  </a:lnTo>
                  <a:close/>
                </a:path>
              </a:pathLst>
            </a:custGeom>
            <a:solidFill>
              <a:srgbClr val="F4EE6E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6159500" y="2662682"/>
              <a:ext cx="6094730" cy="805942"/>
            </a:xfrm>
            <a:custGeom>
              <a:avLst/>
              <a:gdLst/>
              <a:ahLst/>
              <a:cxnLst/>
              <a:rect l="l" t="t" r="r" b="b"/>
              <a:pathLst>
                <a:path w="6094730" h="805942">
                  <a:moveTo>
                    <a:pt x="0" y="0"/>
                  </a:moveTo>
                  <a:lnTo>
                    <a:pt x="0" y="805942"/>
                  </a:lnTo>
                  <a:lnTo>
                    <a:pt x="6094730" y="805942"/>
                  </a:lnTo>
                  <a:lnTo>
                    <a:pt x="6094730" y="0"/>
                  </a:lnTo>
                  <a:close/>
                </a:path>
              </a:pathLst>
            </a:custGeom>
            <a:solidFill>
              <a:srgbClr val="F48000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63500" y="3424555"/>
              <a:ext cx="6094476" cy="6925945"/>
            </a:xfrm>
            <a:custGeom>
              <a:avLst/>
              <a:gdLst/>
              <a:ahLst/>
              <a:cxnLst/>
              <a:rect l="l" t="t" r="r" b="b"/>
              <a:pathLst>
                <a:path w="6094476" h="6925945">
                  <a:moveTo>
                    <a:pt x="0" y="0"/>
                  </a:moveTo>
                  <a:lnTo>
                    <a:pt x="0" y="6925946"/>
                  </a:lnTo>
                  <a:lnTo>
                    <a:pt x="6094476" y="6925946"/>
                  </a:lnTo>
                  <a:lnTo>
                    <a:pt x="6094476" y="0"/>
                  </a:lnTo>
                  <a:close/>
                </a:path>
              </a:pathLst>
            </a:custGeom>
            <a:solidFill>
              <a:srgbClr val="A1E8DB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12255500" y="3422778"/>
              <a:ext cx="6096000" cy="6927723"/>
            </a:xfrm>
            <a:custGeom>
              <a:avLst/>
              <a:gdLst/>
              <a:ahLst/>
              <a:cxnLst/>
              <a:rect l="l" t="t" r="r" b="b"/>
              <a:pathLst>
                <a:path w="6096000" h="6927723">
                  <a:moveTo>
                    <a:pt x="0" y="0"/>
                  </a:moveTo>
                  <a:lnTo>
                    <a:pt x="0" y="6927723"/>
                  </a:lnTo>
                  <a:lnTo>
                    <a:pt x="6096000" y="6927723"/>
                  </a:lnTo>
                  <a:lnTo>
                    <a:pt x="6096000" y="0"/>
                  </a:lnTo>
                  <a:close/>
                </a:path>
              </a:pathLst>
            </a:custGeom>
            <a:solidFill>
              <a:srgbClr val="FAB8E7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401594" y="4301261"/>
            <a:ext cx="3292821" cy="3292821"/>
            <a:chOff x="0" y="0"/>
            <a:chExt cx="4390428" cy="439042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390390" cy="4390390"/>
            </a:xfrm>
            <a:custGeom>
              <a:avLst/>
              <a:gdLst/>
              <a:ahLst/>
              <a:cxnLst/>
              <a:rect l="l" t="t" r="r" b="b"/>
              <a:pathLst>
                <a:path w="4390390" h="4390390">
                  <a:moveTo>
                    <a:pt x="439039" y="0"/>
                  </a:moveTo>
                  <a:cubicBezTo>
                    <a:pt x="196723" y="0"/>
                    <a:pt x="0" y="196723"/>
                    <a:pt x="0" y="439039"/>
                  </a:cubicBezTo>
                  <a:lnTo>
                    <a:pt x="0" y="3951351"/>
                  </a:lnTo>
                  <a:cubicBezTo>
                    <a:pt x="0" y="4193540"/>
                    <a:pt x="196469" y="4390136"/>
                    <a:pt x="438531" y="4390390"/>
                  </a:cubicBezTo>
                  <a:lnTo>
                    <a:pt x="3951859" y="4390390"/>
                  </a:lnTo>
                  <a:cubicBezTo>
                    <a:pt x="4194048" y="4390136"/>
                    <a:pt x="4390390" y="4193540"/>
                    <a:pt x="4390390" y="3951351"/>
                  </a:cubicBezTo>
                  <a:lnTo>
                    <a:pt x="4390390" y="439039"/>
                  </a:lnTo>
                  <a:cubicBezTo>
                    <a:pt x="4390390" y="196723"/>
                    <a:pt x="4193794" y="0"/>
                    <a:pt x="3951351" y="0"/>
                  </a:cubicBezTo>
                  <a:close/>
                </a:path>
              </a:pathLst>
            </a:custGeom>
            <a:blipFill>
              <a:blip r:embed="rId2"/>
              <a:stretch>
                <a:fillRect l="-31333" r="-31267"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7497594" y="4301261"/>
            <a:ext cx="3292821" cy="3292821"/>
            <a:chOff x="0" y="0"/>
            <a:chExt cx="4390428" cy="439042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390390" cy="4390390"/>
            </a:xfrm>
            <a:custGeom>
              <a:avLst/>
              <a:gdLst/>
              <a:ahLst/>
              <a:cxnLst/>
              <a:rect l="l" t="t" r="r" b="b"/>
              <a:pathLst>
                <a:path w="4390390" h="4390390">
                  <a:moveTo>
                    <a:pt x="439039" y="0"/>
                  </a:moveTo>
                  <a:cubicBezTo>
                    <a:pt x="196723" y="0"/>
                    <a:pt x="0" y="196723"/>
                    <a:pt x="0" y="439039"/>
                  </a:cubicBezTo>
                  <a:lnTo>
                    <a:pt x="0" y="3951351"/>
                  </a:lnTo>
                  <a:cubicBezTo>
                    <a:pt x="0" y="4193540"/>
                    <a:pt x="196469" y="4390136"/>
                    <a:pt x="438531" y="4390390"/>
                  </a:cubicBezTo>
                  <a:lnTo>
                    <a:pt x="3951859" y="4390390"/>
                  </a:lnTo>
                  <a:cubicBezTo>
                    <a:pt x="4194048" y="4390136"/>
                    <a:pt x="4390390" y="4193540"/>
                    <a:pt x="4390390" y="3951351"/>
                  </a:cubicBezTo>
                  <a:lnTo>
                    <a:pt x="4390390" y="439039"/>
                  </a:lnTo>
                  <a:cubicBezTo>
                    <a:pt x="4390390" y="196723"/>
                    <a:pt x="4193794" y="0"/>
                    <a:pt x="3951351" y="0"/>
                  </a:cubicBezTo>
                  <a:close/>
                </a:path>
              </a:pathLst>
            </a:custGeom>
            <a:blipFill>
              <a:blip r:embed="rId3"/>
              <a:stretch>
                <a:fillRect l="-7243" r="-69757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13644134" y="4301261"/>
            <a:ext cx="3292821" cy="3292821"/>
            <a:chOff x="0" y="0"/>
            <a:chExt cx="4390428" cy="4390428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390390" cy="4390390"/>
            </a:xfrm>
            <a:custGeom>
              <a:avLst/>
              <a:gdLst/>
              <a:ahLst/>
              <a:cxnLst/>
              <a:rect l="l" t="t" r="r" b="b"/>
              <a:pathLst>
                <a:path w="4390390" h="4390390">
                  <a:moveTo>
                    <a:pt x="439039" y="0"/>
                  </a:moveTo>
                  <a:cubicBezTo>
                    <a:pt x="197104" y="0"/>
                    <a:pt x="762" y="195961"/>
                    <a:pt x="0" y="437642"/>
                  </a:cubicBezTo>
                  <a:lnTo>
                    <a:pt x="0" y="3952621"/>
                  </a:lnTo>
                  <a:cubicBezTo>
                    <a:pt x="762" y="4194175"/>
                    <a:pt x="196850" y="4390136"/>
                    <a:pt x="438531" y="4390390"/>
                  </a:cubicBezTo>
                  <a:lnTo>
                    <a:pt x="3951859" y="4390390"/>
                  </a:lnTo>
                  <a:cubicBezTo>
                    <a:pt x="4194048" y="4390136"/>
                    <a:pt x="4390390" y="4193540"/>
                    <a:pt x="4390390" y="3951351"/>
                  </a:cubicBezTo>
                  <a:lnTo>
                    <a:pt x="4390390" y="439039"/>
                  </a:lnTo>
                  <a:cubicBezTo>
                    <a:pt x="4390390" y="196723"/>
                    <a:pt x="4193794" y="0"/>
                    <a:pt x="3951351" y="0"/>
                  </a:cubicBezTo>
                  <a:close/>
                </a:path>
              </a:pathLst>
            </a:custGeom>
            <a:blipFill>
              <a:blip r:embed="rId4"/>
              <a:stretch>
                <a:fillRect l="-17861" t="-45597" r="-187141" b="-15203"/>
              </a:stretch>
            </a:blipFill>
          </p:spPr>
        </p:sp>
      </p:grpSp>
      <p:sp>
        <p:nvSpPr>
          <p:cNvPr id="13" name="Freeform 13"/>
          <p:cNvSpPr/>
          <p:nvPr/>
        </p:nvSpPr>
        <p:spPr>
          <a:xfrm>
            <a:off x="-63503" y="-63503"/>
            <a:ext cx="18414997" cy="10413997"/>
          </a:xfrm>
          <a:custGeom>
            <a:avLst/>
            <a:gdLst/>
            <a:ahLst/>
            <a:cxnLst/>
            <a:rect l="l" t="t" r="r" b="b"/>
            <a:pathLst>
              <a:path w="18414997" h="10413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619990" y="567642"/>
            <a:ext cx="3108960" cy="10595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企業特⾊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007279" y="7817568"/>
            <a:ext cx="2072450" cy="706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旅遊規劃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128044" y="7817568"/>
            <a:ext cx="2072450" cy="706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交通接駁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274584" y="7817568"/>
            <a:ext cx="2072450" cy="7063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99"/>
              </a:lnSpc>
            </a:pPr>
            <a:r>
              <a:rPr lang="en-US" sz="39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⼤型活動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-63503"/>
            <a:ext cx="18414997" cy="10413997"/>
          </a:xfrm>
          <a:custGeom>
            <a:avLst/>
            <a:gdLst/>
            <a:ahLst/>
            <a:cxnLst/>
            <a:rect l="l" t="t" r="r" b="b"/>
            <a:pathLst>
              <a:path w="18414997" h="10413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080398" y="567309"/>
            <a:ext cx="457200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專案執⾏能⼒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13618" y="4027151"/>
            <a:ext cx="2098300" cy="1481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38"/>
              </a:lnSpc>
            </a:pPr>
            <a:r>
              <a:rPr lang="en-US" sz="80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⾏程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249608" y="4027151"/>
            <a:ext cx="2098300" cy="14817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38"/>
              </a:lnSpc>
            </a:pPr>
            <a:r>
              <a:rPr lang="en-US" sz="80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⾞輛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14666" y="4003605"/>
            <a:ext cx="2098300" cy="1505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38"/>
              </a:lnSpc>
            </a:pPr>
            <a:r>
              <a:rPr lang="en-US" sz="80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會議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847777" y="4003605"/>
            <a:ext cx="2098300" cy="1437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38"/>
              </a:lnSpc>
            </a:pPr>
            <a:r>
              <a:rPr lang="en-US" sz="80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餐⻝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6230695" y="4003605"/>
            <a:ext cx="2098300" cy="1437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38"/>
              </a:lnSpc>
            </a:pPr>
            <a:r>
              <a:rPr lang="en-US" sz="80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保險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041674" y="7190737"/>
            <a:ext cx="2098300" cy="2876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1322"/>
              </a:lnSpc>
            </a:pPr>
            <a:r>
              <a:rPr lang="en-US" sz="80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安全管理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616019" y="7793174"/>
            <a:ext cx="3147422" cy="1437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38"/>
              </a:lnSpc>
            </a:pPr>
            <a:r>
              <a:rPr lang="en-US" sz="80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客製化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377597" y="7793174"/>
            <a:ext cx="2098300" cy="1437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38"/>
              </a:lnSpc>
            </a:pPr>
            <a:r>
              <a:rPr lang="en-US" sz="80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住宿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498" y="-126997"/>
            <a:ext cx="18414997" cy="10413997"/>
          </a:xfrm>
          <a:custGeom>
            <a:avLst/>
            <a:gdLst/>
            <a:ahLst/>
            <a:cxnLst/>
            <a:rect l="l" t="t" r="r" b="b"/>
            <a:pathLst>
              <a:path w="18414997" h="10413997">
                <a:moveTo>
                  <a:pt x="0" y="0"/>
                </a:moveTo>
                <a:lnTo>
                  <a:pt x="18414996" y="0"/>
                </a:lnTo>
                <a:lnTo>
                  <a:pt x="18414996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376908"/>
            <a:ext cx="6116379" cy="3027816"/>
          </a:xfrm>
          <a:custGeom>
            <a:avLst/>
            <a:gdLst/>
            <a:ahLst/>
            <a:cxnLst/>
            <a:rect l="l" t="t" r="r" b="b"/>
            <a:pathLst>
              <a:path w="6116379" h="3027816">
                <a:moveTo>
                  <a:pt x="0" y="0"/>
                </a:moveTo>
                <a:lnTo>
                  <a:pt x="6116379" y="0"/>
                </a:lnTo>
                <a:lnTo>
                  <a:pt x="6116379" y="3027816"/>
                </a:lnTo>
                <a:lnTo>
                  <a:pt x="0" y="30278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r="-4373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116379" y="3376908"/>
            <a:ext cx="5905398" cy="3027816"/>
          </a:xfrm>
          <a:custGeom>
            <a:avLst/>
            <a:gdLst/>
            <a:ahLst/>
            <a:cxnLst/>
            <a:rect l="l" t="t" r="r" b="b"/>
            <a:pathLst>
              <a:path w="5905398" h="3027816">
                <a:moveTo>
                  <a:pt x="0" y="0"/>
                </a:moveTo>
                <a:lnTo>
                  <a:pt x="5905399" y="0"/>
                </a:lnTo>
                <a:lnTo>
                  <a:pt x="5905399" y="3027816"/>
                </a:lnTo>
                <a:lnTo>
                  <a:pt x="0" y="30278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0157" b="-1015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021778" y="3376908"/>
            <a:ext cx="6266222" cy="3027816"/>
          </a:xfrm>
          <a:custGeom>
            <a:avLst/>
            <a:gdLst/>
            <a:ahLst/>
            <a:cxnLst/>
            <a:rect l="l" t="t" r="r" b="b"/>
            <a:pathLst>
              <a:path w="6266222" h="3027816">
                <a:moveTo>
                  <a:pt x="0" y="0"/>
                </a:moveTo>
                <a:lnTo>
                  <a:pt x="6266222" y="0"/>
                </a:lnTo>
                <a:lnTo>
                  <a:pt x="6266222" y="3027816"/>
                </a:lnTo>
                <a:lnTo>
                  <a:pt x="0" y="30278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636" r="-16644" b="-5636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0" y="7163221"/>
            <a:ext cx="6116379" cy="3076154"/>
          </a:xfrm>
          <a:custGeom>
            <a:avLst/>
            <a:gdLst/>
            <a:ahLst/>
            <a:cxnLst/>
            <a:rect l="l" t="t" r="r" b="b"/>
            <a:pathLst>
              <a:path w="6116379" h="3076154">
                <a:moveTo>
                  <a:pt x="0" y="0"/>
                </a:moveTo>
                <a:lnTo>
                  <a:pt x="6116379" y="0"/>
                </a:lnTo>
                <a:lnTo>
                  <a:pt x="6116379" y="3076154"/>
                </a:lnTo>
                <a:lnTo>
                  <a:pt x="0" y="30761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6577" b="-657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6116379" y="7153696"/>
            <a:ext cx="6220247" cy="3076154"/>
          </a:xfrm>
          <a:custGeom>
            <a:avLst/>
            <a:gdLst/>
            <a:ahLst/>
            <a:cxnLst/>
            <a:rect l="l" t="t" r="r" b="b"/>
            <a:pathLst>
              <a:path w="6220247" h="3076154">
                <a:moveTo>
                  <a:pt x="0" y="0"/>
                </a:moveTo>
                <a:lnTo>
                  <a:pt x="6220247" y="0"/>
                </a:lnTo>
                <a:lnTo>
                  <a:pt x="6220247" y="3076154"/>
                </a:lnTo>
                <a:lnTo>
                  <a:pt x="0" y="307615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t="-25845" b="-2584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336626" y="7153696"/>
            <a:ext cx="2445328" cy="3259702"/>
          </a:xfrm>
          <a:custGeom>
            <a:avLst/>
            <a:gdLst/>
            <a:ahLst/>
            <a:cxnLst/>
            <a:rect l="l" t="t" r="r" b="b"/>
            <a:pathLst>
              <a:path w="2445328" h="3259702">
                <a:moveTo>
                  <a:pt x="0" y="0"/>
                </a:moveTo>
                <a:lnTo>
                  <a:pt x="2445328" y="0"/>
                </a:lnTo>
                <a:lnTo>
                  <a:pt x="2445328" y="3259702"/>
                </a:lnTo>
                <a:lnTo>
                  <a:pt x="0" y="325970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81954" y="7153696"/>
            <a:ext cx="3506046" cy="3506046"/>
          </a:xfrm>
          <a:custGeom>
            <a:avLst/>
            <a:gdLst/>
            <a:ahLst/>
            <a:cxnLst/>
            <a:rect l="l" t="t" r="r" b="b"/>
            <a:pathLst>
              <a:path w="3506046" h="3506046">
                <a:moveTo>
                  <a:pt x="0" y="0"/>
                </a:moveTo>
                <a:lnTo>
                  <a:pt x="3506046" y="0"/>
                </a:lnTo>
                <a:lnTo>
                  <a:pt x="3506046" y="3506046"/>
                </a:lnTo>
                <a:lnTo>
                  <a:pt x="0" y="350604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7715441" y="688905"/>
            <a:ext cx="304800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車輛介紹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83182" y="866060"/>
            <a:ext cx="5905398" cy="712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78"/>
              </a:lnSpc>
              <a:spcBef>
                <a:spcPct val="0"/>
              </a:spcBef>
            </a:pPr>
            <a:r>
              <a:rPr lang="en-US" sz="4199" dirty="0" err="1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大巴</a:t>
            </a:r>
            <a:r>
              <a:rPr lang="en-US" sz="4199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 </a:t>
            </a:r>
            <a:r>
              <a:rPr lang="en-US" sz="4199" dirty="0" err="1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四排椅.三排椅</a:t>
            </a:r>
            <a:endParaRPr lang="en-US" sz="4199" dirty="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498" y="-126997"/>
            <a:ext cx="18414997" cy="10413997"/>
          </a:xfrm>
          <a:custGeom>
            <a:avLst/>
            <a:gdLst/>
            <a:ahLst/>
            <a:cxnLst/>
            <a:rect l="l" t="t" r="r" b="b"/>
            <a:pathLst>
              <a:path w="18414997" h="10413997">
                <a:moveTo>
                  <a:pt x="0" y="0"/>
                </a:moveTo>
                <a:lnTo>
                  <a:pt x="18414996" y="0"/>
                </a:lnTo>
                <a:lnTo>
                  <a:pt x="18414996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3469" y="3327472"/>
            <a:ext cx="6346106" cy="2994661"/>
          </a:xfrm>
          <a:custGeom>
            <a:avLst/>
            <a:gdLst/>
            <a:ahLst/>
            <a:cxnLst/>
            <a:rect l="l" t="t" r="r" b="b"/>
            <a:pathLst>
              <a:path w="6346106" h="2994661">
                <a:moveTo>
                  <a:pt x="0" y="0"/>
                </a:moveTo>
                <a:lnTo>
                  <a:pt x="6346107" y="0"/>
                </a:lnTo>
                <a:lnTo>
                  <a:pt x="6346107" y="2994661"/>
                </a:lnTo>
                <a:lnTo>
                  <a:pt x="0" y="299466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8351" b="-30620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6379576" y="3327472"/>
            <a:ext cx="3994683" cy="2994661"/>
          </a:xfrm>
          <a:custGeom>
            <a:avLst/>
            <a:gdLst/>
            <a:ahLst/>
            <a:cxnLst/>
            <a:rect l="l" t="t" r="r" b="b"/>
            <a:pathLst>
              <a:path w="3994683" h="2994661">
                <a:moveTo>
                  <a:pt x="0" y="0"/>
                </a:moveTo>
                <a:lnTo>
                  <a:pt x="3994683" y="0"/>
                </a:lnTo>
                <a:lnTo>
                  <a:pt x="3994683" y="2994661"/>
                </a:lnTo>
                <a:lnTo>
                  <a:pt x="0" y="29946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374259" y="3327472"/>
            <a:ext cx="4133476" cy="2994661"/>
          </a:xfrm>
          <a:custGeom>
            <a:avLst/>
            <a:gdLst/>
            <a:ahLst/>
            <a:cxnLst/>
            <a:rect l="l" t="t" r="r" b="b"/>
            <a:pathLst>
              <a:path w="4133476" h="2994661">
                <a:moveTo>
                  <a:pt x="0" y="0"/>
                </a:moveTo>
                <a:lnTo>
                  <a:pt x="4133475" y="0"/>
                </a:lnTo>
                <a:lnTo>
                  <a:pt x="4133475" y="2994661"/>
                </a:lnTo>
                <a:lnTo>
                  <a:pt x="0" y="299466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6156581" y="7201911"/>
            <a:ext cx="6030979" cy="3085089"/>
          </a:xfrm>
          <a:custGeom>
            <a:avLst/>
            <a:gdLst/>
            <a:ahLst/>
            <a:cxnLst/>
            <a:rect l="l" t="t" r="r" b="b"/>
            <a:pathLst>
              <a:path w="6030979" h="3085089">
                <a:moveTo>
                  <a:pt x="0" y="0"/>
                </a:moveTo>
                <a:lnTo>
                  <a:pt x="6030979" y="0"/>
                </a:lnTo>
                <a:lnTo>
                  <a:pt x="6030979" y="3085089"/>
                </a:lnTo>
                <a:lnTo>
                  <a:pt x="0" y="308508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1107" b="-1110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4507734" y="3327472"/>
            <a:ext cx="3780266" cy="3171233"/>
          </a:xfrm>
          <a:custGeom>
            <a:avLst/>
            <a:gdLst/>
            <a:ahLst/>
            <a:cxnLst/>
            <a:rect l="l" t="t" r="r" b="b"/>
            <a:pathLst>
              <a:path w="3780266" h="3171233">
                <a:moveTo>
                  <a:pt x="0" y="0"/>
                </a:moveTo>
                <a:lnTo>
                  <a:pt x="3780266" y="0"/>
                </a:lnTo>
                <a:lnTo>
                  <a:pt x="3780266" y="3171233"/>
                </a:lnTo>
                <a:lnTo>
                  <a:pt x="0" y="317123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5951" r="-5951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187560" y="7192038"/>
            <a:ext cx="2320174" cy="3094962"/>
          </a:xfrm>
          <a:custGeom>
            <a:avLst/>
            <a:gdLst/>
            <a:ahLst/>
            <a:cxnLst/>
            <a:rect l="l" t="t" r="r" b="b"/>
            <a:pathLst>
              <a:path w="2320174" h="3094962">
                <a:moveTo>
                  <a:pt x="0" y="0"/>
                </a:moveTo>
                <a:lnTo>
                  <a:pt x="2320174" y="0"/>
                </a:lnTo>
                <a:lnTo>
                  <a:pt x="2320174" y="3094962"/>
                </a:lnTo>
                <a:lnTo>
                  <a:pt x="0" y="309496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7715441" y="688905"/>
            <a:ext cx="304800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車輛介紹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883182" y="866060"/>
            <a:ext cx="5338018" cy="712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78"/>
              </a:lnSpc>
              <a:spcBef>
                <a:spcPct val="0"/>
              </a:spcBef>
            </a:pPr>
            <a:r>
              <a:rPr lang="en-US" sz="4199" dirty="0" err="1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中巴</a:t>
            </a:r>
            <a:r>
              <a:rPr lang="en-US" sz="4199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 </a:t>
            </a:r>
            <a:r>
              <a:rPr lang="en-US" sz="4199" dirty="0" err="1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四排椅.三排椅</a:t>
            </a:r>
            <a:endParaRPr lang="en-US" sz="4199" dirty="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498" y="-126997"/>
            <a:ext cx="18414997" cy="10413997"/>
          </a:xfrm>
          <a:custGeom>
            <a:avLst/>
            <a:gdLst/>
            <a:ahLst/>
            <a:cxnLst/>
            <a:rect l="l" t="t" r="r" b="b"/>
            <a:pathLst>
              <a:path w="18414997" h="10413997">
                <a:moveTo>
                  <a:pt x="0" y="0"/>
                </a:moveTo>
                <a:lnTo>
                  <a:pt x="18414996" y="0"/>
                </a:lnTo>
                <a:lnTo>
                  <a:pt x="18414996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3374340"/>
            <a:ext cx="5505963" cy="2952489"/>
          </a:xfrm>
          <a:custGeom>
            <a:avLst/>
            <a:gdLst/>
            <a:ahLst/>
            <a:cxnLst/>
            <a:rect l="l" t="t" r="r" b="b"/>
            <a:pathLst>
              <a:path w="5505963" h="2952489">
                <a:moveTo>
                  <a:pt x="0" y="0"/>
                </a:moveTo>
                <a:lnTo>
                  <a:pt x="5505963" y="0"/>
                </a:lnTo>
                <a:lnTo>
                  <a:pt x="5505963" y="2952489"/>
                </a:lnTo>
                <a:lnTo>
                  <a:pt x="0" y="295248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16229" b="-16229"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615973" y="3374340"/>
            <a:ext cx="7120720" cy="2952489"/>
          </a:xfrm>
          <a:custGeom>
            <a:avLst/>
            <a:gdLst/>
            <a:ahLst/>
            <a:cxnLst/>
            <a:rect l="l" t="t" r="r" b="b"/>
            <a:pathLst>
              <a:path w="7120720" h="2952489">
                <a:moveTo>
                  <a:pt x="0" y="0"/>
                </a:moveTo>
                <a:lnTo>
                  <a:pt x="7120720" y="0"/>
                </a:lnTo>
                <a:lnTo>
                  <a:pt x="7120720" y="2952489"/>
                </a:lnTo>
                <a:lnTo>
                  <a:pt x="0" y="295248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9937" b="-993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736693" y="3374340"/>
            <a:ext cx="3719291" cy="2952489"/>
          </a:xfrm>
          <a:custGeom>
            <a:avLst/>
            <a:gdLst/>
            <a:ahLst/>
            <a:cxnLst/>
            <a:rect l="l" t="t" r="r" b="b"/>
            <a:pathLst>
              <a:path w="3719291" h="2952489">
                <a:moveTo>
                  <a:pt x="0" y="0"/>
                </a:moveTo>
                <a:lnTo>
                  <a:pt x="3719291" y="0"/>
                </a:lnTo>
                <a:lnTo>
                  <a:pt x="3719291" y="2952489"/>
                </a:lnTo>
                <a:lnTo>
                  <a:pt x="0" y="295248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455984" y="3374340"/>
            <a:ext cx="3356051" cy="3055041"/>
          </a:xfrm>
          <a:custGeom>
            <a:avLst/>
            <a:gdLst/>
            <a:ahLst/>
            <a:cxnLst/>
            <a:rect l="l" t="t" r="r" b="b"/>
            <a:pathLst>
              <a:path w="3356051" h="3055041">
                <a:moveTo>
                  <a:pt x="0" y="0"/>
                </a:moveTo>
                <a:lnTo>
                  <a:pt x="3356051" y="0"/>
                </a:lnTo>
                <a:lnTo>
                  <a:pt x="3356051" y="3055041"/>
                </a:lnTo>
                <a:lnTo>
                  <a:pt x="0" y="30550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25" r="-21227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0" y="7189896"/>
            <a:ext cx="5505963" cy="3097104"/>
          </a:xfrm>
          <a:custGeom>
            <a:avLst/>
            <a:gdLst/>
            <a:ahLst/>
            <a:cxnLst/>
            <a:rect l="l" t="t" r="r" b="b"/>
            <a:pathLst>
              <a:path w="5505963" h="3097104">
                <a:moveTo>
                  <a:pt x="0" y="0"/>
                </a:moveTo>
                <a:lnTo>
                  <a:pt x="5505963" y="0"/>
                </a:lnTo>
                <a:lnTo>
                  <a:pt x="5505963" y="3097104"/>
                </a:lnTo>
                <a:lnTo>
                  <a:pt x="0" y="309710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5505963" y="7189896"/>
            <a:ext cx="5505963" cy="3097104"/>
          </a:xfrm>
          <a:custGeom>
            <a:avLst/>
            <a:gdLst/>
            <a:ahLst/>
            <a:cxnLst/>
            <a:rect l="l" t="t" r="r" b="b"/>
            <a:pathLst>
              <a:path w="5505963" h="3097104">
                <a:moveTo>
                  <a:pt x="0" y="0"/>
                </a:moveTo>
                <a:lnTo>
                  <a:pt x="5505963" y="0"/>
                </a:lnTo>
                <a:lnTo>
                  <a:pt x="5505963" y="3097104"/>
                </a:lnTo>
                <a:lnTo>
                  <a:pt x="0" y="30971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1011926" y="7189896"/>
            <a:ext cx="1909892" cy="3097104"/>
          </a:xfrm>
          <a:custGeom>
            <a:avLst/>
            <a:gdLst/>
            <a:ahLst/>
            <a:cxnLst/>
            <a:rect l="l" t="t" r="r" b="b"/>
            <a:pathLst>
              <a:path w="1909892" h="3097104">
                <a:moveTo>
                  <a:pt x="0" y="0"/>
                </a:moveTo>
                <a:lnTo>
                  <a:pt x="1909892" y="0"/>
                </a:lnTo>
                <a:lnTo>
                  <a:pt x="1909892" y="3097104"/>
                </a:lnTo>
                <a:lnTo>
                  <a:pt x="0" y="309710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t="-9630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2921818" y="7232805"/>
            <a:ext cx="5429680" cy="3054195"/>
          </a:xfrm>
          <a:custGeom>
            <a:avLst/>
            <a:gdLst/>
            <a:ahLst/>
            <a:cxnLst/>
            <a:rect l="l" t="t" r="r" b="b"/>
            <a:pathLst>
              <a:path w="5429680" h="3054195">
                <a:moveTo>
                  <a:pt x="0" y="0"/>
                </a:moveTo>
                <a:lnTo>
                  <a:pt x="5429680" y="0"/>
                </a:lnTo>
                <a:lnTo>
                  <a:pt x="5429680" y="3054195"/>
                </a:lnTo>
                <a:lnTo>
                  <a:pt x="0" y="305419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715441" y="688905"/>
            <a:ext cx="304800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400"/>
              </a:lnSpc>
            </a:pPr>
            <a:r>
              <a:rPr lang="en-US" sz="60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車輛介紹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374798" y="866060"/>
            <a:ext cx="4541602" cy="7124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78"/>
              </a:lnSpc>
              <a:spcBef>
                <a:spcPct val="0"/>
              </a:spcBef>
            </a:pPr>
            <a:r>
              <a:rPr lang="en-US" sz="4199" dirty="0" err="1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原裝中巴</a:t>
            </a:r>
            <a:r>
              <a:rPr lang="en-US" sz="4199" dirty="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/9人座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3503" y="2695023"/>
            <a:ext cx="1599505" cy="4896964"/>
          </a:xfrm>
          <a:custGeom>
            <a:avLst/>
            <a:gdLst/>
            <a:ahLst/>
            <a:cxnLst/>
            <a:rect l="l" t="t" r="r" b="b"/>
            <a:pathLst>
              <a:path w="1599505" h="4896964">
                <a:moveTo>
                  <a:pt x="0" y="0"/>
                </a:moveTo>
                <a:lnTo>
                  <a:pt x="1599505" y="0"/>
                </a:lnTo>
                <a:lnTo>
                  <a:pt x="1599505" y="4896964"/>
                </a:lnTo>
                <a:lnTo>
                  <a:pt x="0" y="489696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-63503" y="7605970"/>
            <a:ext cx="18414997" cy="2744534"/>
          </a:xfrm>
          <a:custGeom>
            <a:avLst/>
            <a:gdLst/>
            <a:ahLst/>
            <a:cxnLst/>
            <a:rect l="l" t="t" r="r" b="b"/>
            <a:pathLst>
              <a:path w="18414997" h="2744534">
                <a:moveTo>
                  <a:pt x="0" y="0"/>
                </a:moveTo>
                <a:lnTo>
                  <a:pt x="18414997" y="0"/>
                </a:lnTo>
                <a:lnTo>
                  <a:pt x="18414997" y="2744533"/>
                </a:lnTo>
                <a:lnTo>
                  <a:pt x="0" y="274453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-63503" y="-63503"/>
            <a:ext cx="18414997" cy="2747743"/>
          </a:xfrm>
          <a:custGeom>
            <a:avLst/>
            <a:gdLst/>
            <a:ahLst/>
            <a:cxnLst/>
            <a:rect l="l" t="t" r="r" b="b"/>
            <a:pathLst>
              <a:path w="18414997" h="2747743">
                <a:moveTo>
                  <a:pt x="0" y="0"/>
                </a:moveTo>
                <a:lnTo>
                  <a:pt x="18414997" y="0"/>
                </a:lnTo>
                <a:lnTo>
                  <a:pt x="18414997" y="2747743"/>
                </a:lnTo>
                <a:lnTo>
                  <a:pt x="0" y="274774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6713889" y="2695023"/>
            <a:ext cx="1637605" cy="4896964"/>
          </a:xfrm>
          <a:custGeom>
            <a:avLst/>
            <a:gdLst/>
            <a:ahLst/>
            <a:cxnLst/>
            <a:rect l="l" t="t" r="r" b="b"/>
            <a:pathLst>
              <a:path w="1637605" h="4896964">
                <a:moveTo>
                  <a:pt x="0" y="0"/>
                </a:moveTo>
                <a:lnTo>
                  <a:pt x="1637605" y="0"/>
                </a:lnTo>
                <a:lnTo>
                  <a:pt x="1637605" y="4896964"/>
                </a:lnTo>
                <a:lnTo>
                  <a:pt x="0" y="48969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7082904" y="2900343"/>
            <a:ext cx="5077597" cy="17342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719"/>
              </a:lnSpc>
            </a:pPr>
            <a:r>
              <a:rPr lang="en-US" sz="97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  <a:hlinkClick r:id="rId10" action="ppaction://hlinksldjump"/>
              </a:rPr>
              <a:t>服務項⽬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019724" y="4816002"/>
            <a:ext cx="3102302" cy="1083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56"/>
              </a:lnSpc>
            </a:pPr>
            <a:r>
              <a:rPr lang="en-US" sz="5611" dirty="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  <a:hlinkClick r:id="rId10" action="ppaction://hlinksldjump"/>
              </a:rPr>
              <a:t>國內旅遊</a:t>
            </a:r>
            <a:r>
              <a:rPr lang="en-US" sz="5611" b="1" dirty="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589095" y="4901527"/>
            <a:ext cx="2907554" cy="998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56"/>
              </a:lnSpc>
            </a:pPr>
            <a:r>
              <a:rPr lang="en-US" sz="5611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  <a:hlinkClick r:id="rId10" action="ppaction://hlinksldjump"/>
              </a:rPr>
              <a:t>國外旅遊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448564" y="5803001"/>
            <a:ext cx="3102302" cy="1083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56"/>
              </a:lnSpc>
            </a:pPr>
            <a:r>
              <a:rPr lang="en-US" sz="5611" dirty="0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  <a:hlinkClick r:id="rId10" action="ppaction://hlinksldjump"/>
              </a:rPr>
              <a:t>企業旅遊</a:t>
            </a:r>
            <a:r>
              <a:rPr lang="en-US" sz="5611" b="1" dirty="0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  <a:hlinkClick r:id="rId10" action="ppaction://hlinksldjump"/>
              </a:rPr>
              <a:t>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208988" y="5803001"/>
            <a:ext cx="3102302" cy="10838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56"/>
              </a:lnSpc>
            </a:pPr>
            <a:r>
              <a:rPr lang="en-US" sz="5611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  <a:hlinkClick r:id="rId10" action="ppaction://hlinksldjump"/>
              </a:rPr>
              <a:t>校外教學</a:t>
            </a:r>
            <a:r>
              <a:rPr lang="en-US" sz="5611" b="1">
                <a:solidFill>
                  <a:srgbClr val="FFFFFF"/>
                </a:solidFill>
                <a:latin typeface="Noto Sans Bold"/>
                <a:ea typeface="Noto Sans Bold"/>
                <a:cs typeface="Noto Sans Bold"/>
                <a:sym typeface="Noto Sans Bold"/>
              </a:rPr>
              <a:t>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3160254" y="5888526"/>
            <a:ext cx="2907554" cy="998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56"/>
              </a:lnSpc>
            </a:pPr>
            <a:r>
              <a:rPr lang="en-US" sz="5611">
                <a:solidFill>
                  <a:srgbClr val="FFFFFF"/>
                </a:solidFill>
                <a:latin typeface="Noto Sans"/>
                <a:ea typeface="Noto Sans"/>
                <a:cs typeface="Noto Sans"/>
                <a:sym typeface="Noto Sans"/>
                <a:hlinkClick r:id="rId10" action="ppaction://hlinksldjump"/>
              </a:rPr>
              <a:t>接駁租⾞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7339" y="-63499"/>
            <a:ext cx="6067901" cy="10413997"/>
          </a:xfrm>
          <a:custGeom>
            <a:avLst/>
            <a:gdLst/>
            <a:ahLst/>
            <a:cxnLst/>
            <a:rect l="l" t="t" r="r" b="b"/>
            <a:pathLst>
              <a:path w="6067901" h="10413997">
                <a:moveTo>
                  <a:pt x="0" y="0"/>
                </a:moveTo>
                <a:lnTo>
                  <a:pt x="6067901" y="0"/>
                </a:lnTo>
                <a:lnTo>
                  <a:pt x="6067901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167323" y="-5686"/>
            <a:ext cx="11998242" cy="8102032"/>
          </a:xfrm>
          <a:custGeom>
            <a:avLst/>
            <a:gdLst/>
            <a:ahLst/>
            <a:cxnLst/>
            <a:rect l="l" t="t" r="r" b="b"/>
            <a:pathLst>
              <a:path w="11998242" h="8102032">
                <a:moveTo>
                  <a:pt x="0" y="0"/>
                </a:moveTo>
                <a:lnTo>
                  <a:pt x="11998243" y="0"/>
                </a:lnTo>
                <a:lnTo>
                  <a:pt x="11998243" y="8102031"/>
                </a:lnTo>
                <a:lnTo>
                  <a:pt x="0" y="81020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1661534" y="3495742"/>
            <a:ext cx="971417" cy="441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運輸部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670106" y="530704"/>
            <a:ext cx="971417" cy="441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董事⻑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730309" y="3535099"/>
            <a:ext cx="1165860" cy="14851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⾏政部</a:t>
            </a:r>
          </a:p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駕駛排班考勤客戶聯絡</a:t>
            </a:r>
          </a:p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財務報帳</a:t>
            </a:r>
          </a:p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法規合規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324963" y="3478578"/>
            <a:ext cx="1165860" cy="1266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旅遊部</a:t>
            </a:r>
          </a:p>
          <a:p>
            <a:pPr algn="ctr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旅遊⾏程接送景點導覽配合包⾞服務安排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566284" y="3958076"/>
            <a:ext cx="1165860" cy="798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100"/>
              </a:lnSpc>
            </a:pPr>
            <a:r>
              <a:rPr lang="en-US" sz="1500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⽇常運輸調度⾞輛維護保養路線規劃執⾏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12356" y="7360939"/>
            <a:ext cx="543820" cy="368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8"/>
              </a:lnSpc>
            </a:pPr>
            <a:r>
              <a:rPr lang="en-US" sz="20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⾞輛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716093" y="6134729"/>
            <a:ext cx="891788" cy="4008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8"/>
              </a:lnSpc>
            </a:pPr>
            <a:r>
              <a:rPr lang="en-US" sz="20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駕駛員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330210" y="6178534"/>
            <a:ext cx="1087584" cy="368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8"/>
              </a:lnSpc>
            </a:pPr>
            <a:r>
              <a:rPr lang="en-US" sz="20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內勤⼈員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670341" y="6165513"/>
            <a:ext cx="1087584" cy="3688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8"/>
              </a:lnSpc>
            </a:pPr>
            <a:r>
              <a:rPr lang="en-US" sz="20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外勤⼈員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2145154" y="3711912"/>
            <a:ext cx="1732131" cy="478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4"/>
              </a:lnSpc>
            </a:pPr>
            <a:r>
              <a:rPr lang="en-US" sz="2674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組織架構圖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547234" y="2067592"/>
            <a:ext cx="1204589" cy="5359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39"/>
              </a:lnSpc>
            </a:pPr>
            <a:r>
              <a:rPr lang="en-US" sz="30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執⾏⻑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433633" y="6006389"/>
            <a:ext cx="1035949" cy="353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國外旅遊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265366" y="6032021"/>
            <a:ext cx="1035949" cy="353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sz="19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國內旅遊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5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703926"/>
            <a:ext cx="18285781" cy="1583074"/>
            <a:chOff x="0" y="0"/>
            <a:chExt cx="18285777" cy="15830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285713" cy="1583058"/>
            </a:xfrm>
            <a:custGeom>
              <a:avLst/>
              <a:gdLst/>
              <a:ahLst/>
              <a:cxnLst/>
              <a:rect l="l" t="t" r="r" b="b"/>
              <a:pathLst>
                <a:path w="18285713" h="1583058">
                  <a:moveTo>
                    <a:pt x="0" y="0"/>
                  </a:moveTo>
                  <a:lnTo>
                    <a:pt x="0" y="1583058"/>
                  </a:lnTo>
                  <a:lnTo>
                    <a:pt x="18285713" y="1583058"/>
                  </a:lnTo>
                  <a:lnTo>
                    <a:pt x="18285713" y="0"/>
                  </a:lnTo>
                  <a:close/>
                </a:path>
              </a:pathLst>
            </a:custGeom>
            <a:solidFill>
              <a:srgbClr val="FAB8E7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2253943" y="1956961"/>
            <a:ext cx="1228811" cy="1228801"/>
            <a:chOff x="0" y="0"/>
            <a:chExt cx="1228801" cy="1228801"/>
          </a:xfrm>
        </p:grpSpPr>
        <p:sp>
          <p:nvSpPr>
            <p:cNvPr id="5" name="Freeform 5"/>
            <p:cNvSpPr/>
            <p:nvPr/>
          </p:nvSpPr>
          <p:spPr>
            <a:xfrm>
              <a:off x="63500" y="63500"/>
              <a:ext cx="1101720" cy="1101721"/>
            </a:xfrm>
            <a:custGeom>
              <a:avLst/>
              <a:gdLst/>
              <a:ahLst/>
              <a:cxnLst/>
              <a:rect l="l" t="t" r="r" b="b"/>
              <a:pathLst>
                <a:path w="1101720" h="1101721">
                  <a:moveTo>
                    <a:pt x="550796" y="0"/>
                  </a:moveTo>
                  <a:cubicBezTo>
                    <a:pt x="247141" y="0"/>
                    <a:pt x="0" y="247141"/>
                    <a:pt x="0" y="550797"/>
                  </a:cubicBezTo>
                  <a:cubicBezTo>
                    <a:pt x="0" y="854453"/>
                    <a:pt x="247141" y="1101721"/>
                    <a:pt x="550796" y="1101721"/>
                  </a:cubicBezTo>
                  <a:cubicBezTo>
                    <a:pt x="854452" y="1101721"/>
                    <a:pt x="1101720" y="854580"/>
                    <a:pt x="1101720" y="550797"/>
                  </a:cubicBezTo>
                  <a:cubicBezTo>
                    <a:pt x="1101720" y="247014"/>
                    <a:pt x="854579" y="0"/>
                    <a:pt x="550796" y="0"/>
                  </a:cubicBezTo>
                  <a:close/>
                </a:path>
              </a:pathLst>
            </a:custGeom>
            <a:solidFill>
              <a:srgbClr val="F4EE6E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173481" y="280129"/>
              <a:ext cx="890520" cy="775745"/>
            </a:xfrm>
            <a:custGeom>
              <a:avLst/>
              <a:gdLst/>
              <a:ahLst/>
              <a:cxnLst/>
              <a:rect l="l" t="t" r="r" b="b"/>
              <a:pathLst>
                <a:path w="890520" h="775745">
                  <a:moveTo>
                    <a:pt x="161036" y="164623"/>
                  </a:moveTo>
                  <a:lnTo>
                    <a:pt x="247903" y="122333"/>
                  </a:lnTo>
                  <a:cubicBezTo>
                    <a:pt x="248665" y="121952"/>
                    <a:pt x="249300" y="121063"/>
                    <a:pt x="249681" y="119920"/>
                  </a:cubicBezTo>
                  <a:lnTo>
                    <a:pt x="281050" y="2572"/>
                  </a:lnTo>
                  <a:cubicBezTo>
                    <a:pt x="281939" y="-857"/>
                    <a:pt x="285622" y="-857"/>
                    <a:pt x="286511" y="2572"/>
                  </a:cubicBezTo>
                  <a:lnTo>
                    <a:pt x="317880" y="119920"/>
                  </a:lnTo>
                  <a:cubicBezTo>
                    <a:pt x="318134" y="121063"/>
                    <a:pt x="318769" y="121825"/>
                    <a:pt x="319658" y="122333"/>
                  </a:cubicBezTo>
                  <a:lnTo>
                    <a:pt x="406526" y="164623"/>
                  </a:lnTo>
                  <a:cubicBezTo>
                    <a:pt x="409066" y="165893"/>
                    <a:pt x="409066" y="170719"/>
                    <a:pt x="406526" y="171989"/>
                  </a:cubicBezTo>
                  <a:lnTo>
                    <a:pt x="319658" y="214280"/>
                  </a:lnTo>
                  <a:cubicBezTo>
                    <a:pt x="318896" y="214661"/>
                    <a:pt x="318261" y="215550"/>
                    <a:pt x="317880" y="216693"/>
                  </a:cubicBezTo>
                  <a:lnTo>
                    <a:pt x="286511" y="334041"/>
                  </a:lnTo>
                  <a:cubicBezTo>
                    <a:pt x="285622" y="337470"/>
                    <a:pt x="281939" y="337470"/>
                    <a:pt x="281050" y="334041"/>
                  </a:cubicBezTo>
                  <a:lnTo>
                    <a:pt x="249681" y="216693"/>
                  </a:lnTo>
                  <a:cubicBezTo>
                    <a:pt x="249427" y="215550"/>
                    <a:pt x="248792" y="214788"/>
                    <a:pt x="247903" y="214280"/>
                  </a:cubicBezTo>
                  <a:lnTo>
                    <a:pt x="161036" y="171989"/>
                  </a:lnTo>
                  <a:cubicBezTo>
                    <a:pt x="158496" y="170719"/>
                    <a:pt x="158496" y="165893"/>
                    <a:pt x="161036" y="164623"/>
                  </a:cubicBezTo>
                  <a:close/>
                  <a:moveTo>
                    <a:pt x="475105" y="171989"/>
                  </a:moveTo>
                  <a:lnTo>
                    <a:pt x="561973" y="214280"/>
                  </a:lnTo>
                  <a:cubicBezTo>
                    <a:pt x="562735" y="214661"/>
                    <a:pt x="563370" y="215550"/>
                    <a:pt x="563751" y="216693"/>
                  </a:cubicBezTo>
                  <a:lnTo>
                    <a:pt x="595120" y="334041"/>
                  </a:lnTo>
                  <a:cubicBezTo>
                    <a:pt x="596009" y="337470"/>
                    <a:pt x="599692" y="337470"/>
                    <a:pt x="600581" y="334041"/>
                  </a:cubicBezTo>
                  <a:lnTo>
                    <a:pt x="631950" y="216693"/>
                  </a:lnTo>
                  <a:cubicBezTo>
                    <a:pt x="632204" y="215550"/>
                    <a:pt x="632839" y="214788"/>
                    <a:pt x="633728" y="214280"/>
                  </a:cubicBezTo>
                  <a:lnTo>
                    <a:pt x="720595" y="171989"/>
                  </a:lnTo>
                  <a:cubicBezTo>
                    <a:pt x="723135" y="170719"/>
                    <a:pt x="723135" y="165893"/>
                    <a:pt x="720595" y="164623"/>
                  </a:cubicBezTo>
                  <a:lnTo>
                    <a:pt x="633728" y="122333"/>
                  </a:lnTo>
                  <a:cubicBezTo>
                    <a:pt x="632966" y="121952"/>
                    <a:pt x="632331" y="121063"/>
                    <a:pt x="631950" y="119920"/>
                  </a:cubicBezTo>
                  <a:lnTo>
                    <a:pt x="600581" y="2572"/>
                  </a:lnTo>
                  <a:cubicBezTo>
                    <a:pt x="599692" y="-857"/>
                    <a:pt x="596009" y="-857"/>
                    <a:pt x="595120" y="2572"/>
                  </a:cubicBezTo>
                  <a:lnTo>
                    <a:pt x="563878" y="119920"/>
                  </a:lnTo>
                  <a:cubicBezTo>
                    <a:pt x="563624" y="121063"/>
                    <a:pt x="562989" y="121825"/>
                    <a:pt x="562100" y="122333"/>
                  </a:cubicBezTo>
                  <a:lnTo>
                    <a:pt x="475232" y="164623"/>
                  </a:lnTo>
                  <a:cubicBezTo>
                    <a:pt x="472692" y="165893"/>
                    <a:pt x="472692" y="170719"/>
                    <a:pt x="475232" y="171989"/>
                  </a:cubicBezTo>
                  <a:close/>
                  <a:moveTo>
                    <a:pt x="840483" y="330485"/>
                  </a:moveTo>
                  <a:cubicBezTo>
                    <a:pt x="840483" y="548416"/>
                    <a:pt x="663191" y="725707"/>
                    <a:pt x="445260" y="725707"/>
                  </a:cubicBezTo>
                  <a:cubicBezTo>
                    <a:pt x="227329" y="725707"/>
                    <a:pt x="50038" y="548416"/>
                    <a:pt x="50038" y="330485"/>
                  </a:cubicBezTo>
                  <a:lnTo>
                    <a:pt x="0" y="330485"/>
                  </a:lnTo>
                  <a:cubicBezTo>
                    <a:pt x="0" y="575975"/>
                    <a:pt x="199770" y="775745"/>
                    <a:pt x="445260" y="775745"/>
                  </a:cubicBezTo>
                  <a:cubicBezTo>
                    <a:pt x="690750" y="775745"/>
                    <a:pt x="890521" y="576102"/>
                    <a:pt x="890521" y="330485"/>
                  </a:cubicBezTo>
                  <a:lnTo>
                    <a:pt x="840483" y="330485"/>
                  </a:lnTo>
                  <a:close/>
                </a:path>
              </a:pathLst>
            </a:custGeom>
            <a:solidFill>
              <a:srgbClr val="F48000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63500" y="63500"/>
              <a:ext cx="1101847" cy="1101848"/>
            </a:xfrm>
            <a:custGeom>
              <a:avLst/>
              <a:gdLst/>
              <a:ahLst/>
              <a:cxnLst/>
              <a:rect l="l" t="t" r="r" b="b"/>
              <a:pathLst>
                <a:path w="1101847" h="1101848">
                  <a:moveTo>
                    <a:pt x="0" y="1101848"/>
                  </a:moveTo>
                  <a:lnTo>
                    <a:pt x="1101847" y="1101848"/>
                  </a:lnTo>
                  <a:lnTo>
                    <a:pt x="11018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6603685" y="6925556"/>
            <a:ext cx="1311231" cy="1330604"/>
            <a:chOff x="0" y="0"/>
            <a:chExt cx="1311224" cy="1330604"/>
          </a:xfrm>
        </p:grpSpPr>
        <p:sp>
          <p:nvSpPr>
            <p:cNvPr id="9" name="Freeform 9"/>
            <p:cNvSpPr/>
            <p:nvPr/>
          </p:nvSpPr>
          <p:spPr>
            <a:xfrm>
              <a:off x="73406" y="65659"/>
              <a:ext cx="1164331" cy="1197989"/>
            </a:xfrm>
            <a:custGeom>
              <a:avLst/>
              <a:gdLst/>
              <a:ahLst/>
              <a:cxnLst/>
              <a:rect l="l" t="t" r="r" b="b"/>
              <a:pathLst>
                <a:path w="1164331" h="1197989">
                  <a:moveTo>
                    <a:pt x="606803" y="0"/>
                  </a:moveTo>
                  <a:cubicBezTo>
                    <a:pt x="561465" y="0"/>
                    <a:pt x="523746" y="35687"/>
                    <a:pt x="521460" y="81407"/>
                  </a:cubicBezTo>
                  <a:lnTo>
                    <a:pt x="559433" y="494029"/>
                  </a:lnTo>
                  <a:lnTo>
                    <a:pt x="371346" y="122301"/>
                  </a:lnTo>
                  <a:cubicBezTo>
                    <a:pt x="354963" y="97282"/>
                    <a:pt x="327658" y="83693"/>
                    <a:pt x="299846" y="83693"/>
                  </a:cubicBezTo>
                  <a:cubicBezTo>
                    <a:pt x="283717" y="83693"/>
                    <a:pt x="267461" y="88265"/>
                    <a:pt x="253110" y="97663"/>
                  </a:cubicBezTo>
                  <a:cubicBezTo>
                    <a:pt x="213613" y="123571"/>
                    <a:pt x="202564" y="176529"/>
                    <a:pt x="228472" y="216026"/>
                  </a:cubicBezTo>
                  <a:lnTo>
                    <a:pt x="501775" y="527557"/>
                  </a:lnTo>
                  <a:lnTo>
                    <a:pt x="131063" y="337438"/>
                  </a:lnTo>
                  <a:cubicBezTo>
                    <a:pt x="121157" y="333628"/>
                    <a:pt x="110870" y="331850"/>
                    <a:pt x="100837" y="331850"/>
                  </a:cubicBezTo>
                  <a:cubicBezTo>
                    <a:pt x="66293" y="331850"/>
                    <a:pt x="33782" y="352932"/>
                    <a:pt x="20828" y="387095"/>
                  </a:cubicBezTo>
                  <a:cubicBezTo>
                    <a:pt x="4064" y="431291"/>
                    <a:pt x="26289" y="480567"/>
                    <a:pt x="70484" y="497331"/>
                  </a:cubicBezTo>
                  <a:lnTo>
                    <a:pt x="474597" y="588771"/>
                  </a:lnTo>
                  <a:lnTo>
                    <a:pt x="62991" y="652778"/>
                  </a:lnTo>
                  <a:cubicBezTo>
                    <a:pt x="17399" y="665224"/>
                    <a:pt x="-9398" y="712214"/>
                    <a:pt x="3048" y="757680"/>
                  </a:cubicBezTo>
                  <a:cubicBezTo>
                    <a:pt x="13462" y="795653"/>
                    <a:pt x="47879" y="820672"/>
                    <a:pt x="85470" y="820672"/>
                  </a:cubicBezTo>
                  <a:cubicBezTo>
                    <a:pt x="92963" y="820672"/>
                    <a:pt x="100456" y="819656"/>
                    <a:pt x="108076" y="817624"/>
                  </a:cubicBezTo>
                  <a:lnTo>
                    <a:pt x="488821" y="653921"/>
                  </a:lnTo>
                  <a:lnTo>
                    <a:pt x="193420" y="947672"/>
                  </a:lnTo>
                  <a:cubicBezTo>
                    <a:pt x="163829" y="984502"/>
                    <a:pt x="169798" y="1038350"/>
                    <a:pt x="206628" y="1067814"/>
                  </a:cubicBezTo>
                  <a:cubicBezTo>
                    <a:pt x="222376" y="1080514"/>
                    <a:pt x="241299" y="1086610"/>
                    <a:pt x="260095" y="1086610"/>
                  </a:cubicBezTo>
                  <a:cubicBezTo>
                    <a:pt x="285114" y="1086610"/>
                    <a:pt x="309879" y="1075688"/>
                    <a:pt x="326769" y="1054606"/>
                  </a:cubicBezTo>
                  <a:lnTo>
                    <a:pt x="554226" y="672336"/>
                  </a:lnTo>
                  <a:lnTo>
                    <a:pt x="472184" y="1109724"/>
                  </a:lnTo>
                  <a:cubicBezTo>
                    <a:pt x="470152" y="1153157"/>
                    <a:pt x="500759" y="1190495"/>
                    <a:pt x="542542" y="1197988"/>
                  </a:cubicBezTo>
                  <a:lnTo>
                    <a:pt x="572767" y="1197988"/>
                  </a:lnTo>
                  <a:cubicBezTo>
                    <a:pt x="611121" y="1191130"/>
                    <a:pt x="641093" y="1158491"/>
                    <a:pt x="642998" y="1117979"/>
                  </a:cubicBezTo>
                  <a:lnTo>
                    <a:pt x="616328" y="704594"/>
                  </a:lnTo>
                  <a:lnTo>
                    <a:pt x="793112" y="1076958"/>
                  </a:lnTo>
                  <a:cubicBezTo>
                    <a:pt x="809495" y="1101977"/>
                    <a:pt x="836800" y="1115566"/>
                    <a:pt x="864612" y="1115566"/>
                  </a:cubicBezTo>
                  <a:cubicBezTo>
                    <a:pt x="880741" y="1115566"/>
                    <a:pt x="896997" y="1110994"/>
                    <a:pt x="911348" y="1101596"/>
                  </a:cubicBezTo>
                  <a:cubicBezTo>
                    <a:pt x="950845" y="1075688"/>
                    <a:pt x="961894" y="1022729"/>
                    <a:pt x="935986" y="983232"/>
                  </a:cubicBezTo>
                  <a:lnTo>
                    <a:pt x="671446" y="664463"/>
                  </a:lnTo>
                  <a:lnTo>
                    <a:pt x="1033395" y="861947"/>
                  </a:lnTo>
                  <a:cubicBezTo>
                    <a:pt x="1043301" y="865757"/>
                    <a:pt x="1053588" y="867535"/>
                    <a:pt x="1063621" y="867535"/>
                  </a:cubicBezTo>
                  <a:cubicBezTo>
                    <a:pt x="1098164" y="867535"/>
                    <a:pt x="1130676" y="846453"/>
                    <a:pt x="1143630" y="812290"/>
                  </a:cubicBezTo>
                  <a:cubicBezTo>
                    <a:pt x="1160394" y="768094"/>
                    <a:pt x="1138169" y="718818"/>
                    <a:pt x="1093973" y="702054"/>
                  </a:cubicBezTo>
                  <a:lnTo>
                    <a:pt x="692655" y="599693"/>
                  </a:lnTo>
                  <a:lnTo>
                    <a:pt x="1101339" y="546607"/>
                  </a:lnTo>
                  <a:cubicBezTo>
                    <a:pt x="1146932" y="534161"/>
                    <a:pt x="1173729" y="487171"/>
                    <a:pt x="1161283" y="441705"/>
                  </a:cubicBezTo>
                  <a:cubicBezTo>
                    <a:pt x="1150869" y="403732"/>
                    <a:pt x="1116452" y="378713"/>
                    <a:pt x="1078861" y="378713"/>
                  </a:cubicBezTo>
                  <a:cubicBezTo>
                    <a:pt x="1071368" y="378713"/>
                    <a:pt x="1063875" y="379729"/>
                    <a:pt x="1056255" y="381761"/>
                  </a:cubicBezTo>
                  <a:lnTo>
                    <a:pt x="671573" y="534796"/>
                  </a:lnTo>
                  <a:lnTo>
                    <a:pt x="971165" y="251586"/>
                  </a:lnTo>
                  <a:cubicBezTo>
                    <a:pt x="1000756" y="214756"/>
                    <a:pt x="994787" y="160909"/>
                    <a:pt x="957957" y="131445"/>
                  </a:cubicBezTo>
                  <a:cubicBezTo>
                    <a:pt x="942209" y="118745"/>
                    <a:pt x="923286" y="112649"/>
                    <a:pt x="904490" y="112649"/>
                  </a:cubicBezTo>
                  <a:cubicBezTo>
                    <a:pt x="879471" y="112649"/>
                    <a:pt x="854706" y="123571"/>
                    <a:pt x="837816" y="144653"/>
                  </a:cubicBezTo>
                  <a:lnTo>
                    <a:pt x="630552" y="472312"/>
                  </a:lnTo>
                  <a:lnTo>
                    <a:pt x="692274" y="89535"/>
                  </a:lnTo>
                  <a:cubicBezTo>
                    <a:pt x="694560" y="42418"/>
                    <a:pt x="658111" y="2286"/>
                    <a:pt x="610994" y="127"/>
                  </a:cubicBezTo>
                  <a:cubicBezTo>
                    <a:pt x="609597" y="0"/>
                    <a:pt x="608200" y="0"/>
                    <a:pt x="606803" y="0"/>
                  </a:cubicBezTo>
                  <a:close/>
                </a:path>
              </a:pathLst>
            </a:custGeom>
            <a:solidFill>
              <a:srgbClr val="6B65E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63500" y="63500"/>
              <a:ext cx="1184270" cy="1203576"/>
            </a:xfrm>
            <a:custGeom>
              <a:avLst/>
              <a:gdLst/>
              <a:ahLst/>
              <a:cxnLst/>
              <a:rect l="l" t="t" r="r" b="b"/>
              <a:pathLst>
                <a:path w="1184270" h="1203576">
                  <a:moveTo>
                    <a:pt x="0" y="1203576"/>
                  </a:moveTo>
                  <a:lnTo>
                    <a:pt x="1184270" y="1203576"/>
                  </a:lnTo>
                  <a:lnTo>
                    <a:pt x="11842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190500" y="8882472"/>
            <a:ext cx="2895543" cy="8576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59"/>
              </a:lnSpc>
            </a:pPr>
            <a:r>
              <a:rPr lang="en-US" sz="48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 合作案例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638271" y="952500"/>
            <a:ext cx="8114190" cy="6886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8"/>
              </a:lnSpc>
            </a:pPr>
            <a:r>
              <a:rPr lang="en-US" sz="38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萬榮通運有限公司得標案件</a:t>
            </a:r>
          </a:p>
          <a:p>
            <a:pPr algn="l">
              <a:lnSpc>
                <a:spcPts val="5458"/>
              </a:lnSpc>
            </a:pPr>
            <a:r>
              <a:rPr lang="en-US" sz="3899" u="sng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  <a:hlinkClick r:id="rId2" tooltip="https://reurl.cc/OQ0aDy"/>
              </a:rPr>
              <a:t>https://reurl.cc/OQ0aDy</a:t>
            </a:r>
          </a:p>
          <a:p>
            <a:pPr algn="l">
              <a:lnSpc>
                <a:spcPts val="5458"/>
              </a:lnSpc>
            </a:pPr>
            <a:endParaRPr lang="en-US" sz="3899" u="sng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  <a:hlinkClick r:id="rId2" tooltip="https://reurl.cc/OQ0aDy"/>
            </a:endParaRPr>
          </a:p>
          <a:p>
            <a:pPr algn="l">
              <a:lnSpc>
                <a:spcPts val="5458"/>
              </a:lnSpc>
            </a:pPr>
            <a:r>
              <a:rPr lang="en-US" sz="38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萬濱小客車租賃有限公司得標案件</a:t>
            </a:r>
          </a:p>
          <a:p>
            <a:pPr algn="l">
              <a:lnSpc>
                <a:spcPts val="5458"/>
              </a:lnSpc>
            </a:pPr>
            <a:r>
              <a:rPr lang="en-US" sz="38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https://reurl.cc/yWEb4M</a:t>
            </a:r>
          </a:p>
          <a:p>
            <a:pPr algn="l">
              <a:lnSpc>
                <a:spcPts val="5458"/>
              </a:lnSpc>
              <a:spcBef>
                <a:spcPct val="0"/>
              </a:spcBef>
            </a:pPr>
            <a:endParaRPr lang="en-US" sz="3899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l">
              <a:lnSpc>
                <a:spcPts val="5458"/>
              </a:lnSpc>
              <a:spcBef>
                <a:spcPct val="0"/>
              </a:spcBef>
            </a:pPr>
            <a:r>
              <a:rPr lang="en-US" sz="38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萬榮旅行社有限公司得標案件</a:t>
            </a:r>
          </a:p>
          <a:p>
            <a:pPr algn="l">
              <a:lnSpc>
                <a:spcPts val="5458"/>
              </a:lnSpc>
              <a:spcBef>
                <a:spcPct val="0"/>
              </a:spcBef>
            </a:pPr>
            <a:r>
              <a:rPr lang="en-US" sz="3899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https://reurl.cc/Wz3YM9</a:t>
            </a:r>
          </a:p>
          <a:p>
            <a:pPr algn="l">
              <a:lnSpc>
                <a:spcPts val="4058"/>
              </a:lnSpc>
              <a:spcBef>
                <a:spcPct val="0"/>
              </a:spcBef>
            </a:pPr>
            <a:endParaRPr lang="en-US" sz="3899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l">
              <a:lnSpc>
                <a:spcPts val="4058"/>
              </a:lnSpc>
              <a:spcBef>
                <a:spcPct val="0"/>
              </a:spcBef>
            </a:pPr>
            <a:endParaRPr lang="en-US" sz="3899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  <a:p>
            <a:pPr algn="ctr">
              <a:lnSpc>
                <a:spcPts val="2938"/>
              </a:lnSpc>
              <a:spcBef>
                <a:spcPct val="0"/>
              </a:spcBef>
            </a:pPr>
            <a:endParaRPr lang="en-US" sz="3899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4">
            <a:extLst>
              <a:ext uri="{FF2B5EF4-FFF2-40B4-BE49-F238E27FC236}">
                <a16:creationId xmlns:a16="http://schemas.microsoft.com/office/drawing/2014/main" id="{A534C137-2789-C974-3C6D-C9DB8CE7E029}"/>
              </a:ext>
            </a:extLst>
          </p:cNvPr>
          <p:cNvSpPr/>
          <p:nvPr/>
        </p:nvSpPr>
        <p:spPr>
          <a:xfrm>
            <a:off x="-63499" y="-82074"/>
            <a:ext cx="18414997" cy="2747743"/>
          </a:xfrm>
          <a:custGeom>
            <a:avLst/>
            <a:gdLst/>
            <a:ahLst/>
            <a:cxnLst/>
            <a:rect l="l" t="t" r="r" b="b"/>
            <a:pathLst>
              <a:path w="18414997" h="2747743">
                <a:moveTo>
                  <a:pt x="0" y="0"/>
                </a:moveTo>
                <a:lnTo>
                  <a:pt x="18414997" y="0"/>
                </a:lnTo>
                <a:lnTo>
                  <a:pt x="18414997" y="2747743"/>
                </a:lnTo>
                <a:lnTo>
                  <a:pt x="0" y="27477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270E9A07-238D-2AA9-C2A9-180525FAD813}"/>
              </a:ext>
            </a:extLst>
          </p:cNvPr>
          <p:cNvSpPr txBox="1"/>
          <p:nvPr/>
        </p:nvSpPr>
        <p:spPr>
          <a:xfrm>
            <a:off x="914400" y="2898863"/>
            <a:ext cx="63401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TW" altLang="en-US" sz="4800" dirty="0"/>
              <a:t>人力資源問題＊最嚴重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F3240EB2-4EC3-AE7C-6E35-5BD400581520}"/>
              </a:ext>
            </a:extLst>
          </p:cNvPr>
          <p:cNvSpPr txBox="1"/>
          <p:nvPr/>
        </p:nvSpPr>
        <p:spPr>
          <a:xfrm>
            <a:off x="914400" y="3972851"/>
            <a:ext cx="12906097" cy="57861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zh-TW" altLang="en-US" sz="3200" dirty="0"/>
              <a:t>導遊、領隊不足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3200" dirty="0"/>
              <a:t>遊覽車司機缺工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3200" dirty="0"/>
              <a:t>行政人員工作量過大 </a:t>
            </a:r>
          </a:p>
          <a:p>
            <a:endParaRPr lang="en-US" altLang="zh-TW" sz="3200" dirty="0"/>
          </a:p>
          <a:p>
            <a:r>
              <a:rPr lang="zh-TW" altLang="en-US" sz="3200" dirty="0"/>
              <a:t>造成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3200" dirty="0"/>
              <a:t>一個人必須兼很多工作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3200" dirty="0"/>
              <a:t>加班時間增加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3200" dirty="0"/>
              <a:t>容易出錯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3200" dirty="0"/>
              <a:t>員工流動率提高 </a:t>
            </a:r>
          </a:p>
          <a:p>
            <a:r>
              <a:rPr lang="zh-TW" altLang="en-US" sz="3200" dirty="0"/>
              <a:t>例如：</a:t>
            </a:r>
          </a:p>
          <a:p>
            <a:r>
              <a:rPr lang="zh-TW" altLang="en-US" sz="3200" dirty="0"/>
              <a:t>一位行政同時要接電話、安排行程、訂餐、訂房、保險、客服、請款。</a:t>
            </a:r>
          </a:p>
          <a:p>
            <a:endParaRPr kumimoji="1" lang="zh-TW" altLang="en-US" dirty="0"/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57D9C2E1-5E2A-416F-D8B8-CC7BF207E8AF}"/>
              </a:ext>
            </a:extLst>
          </p:cNvPr>
          <p:cNvSpPr txBox="1"/>
          <p:nvPr/>
        </p:nvSpPr>
        <p:spPr>
          <a:xfrm>
            <a:off x="8223143" y="4533900"/>
            <a:ext cx="50292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800" b="1" dirty="0"/>
              <a:t>老化問題</a:t>
            </a:r>
          </a:p>
          <a:p>
            <a:r>
              <a:rPr lang="zh-TW" altLang="en-US" sz="2800" dirty="0"/>
              <a:t>司機平均年齡偏高。</a:t>
            </a:r>
          </a:p>
          <a:p>
            <a:r>
              <a:rPr lang="zh-TW" altLang="en-US" sz="2800" dirty="0"/>
              <a:t>未來</a:t>
            </a:r>
            <a:r>
              <a:rPr lang="en-US" altLang="zh-TW" sz="2800" dirty="0"/>
              <a:t>5~10</a:t>
            </a:r>
            <a:r>
              <a:rPr lang="zh-TW" altLang="en-US" sz="2800" dirty="0"/>
              <a:t>年退休潮來臨。</a:t>
            </a:r>
          </a:p>
          <a:p>
            <a:r>
              <a:rPr lang="zh-TW" altLang="en-US" sz="2800" dirty="0"/>
              <a:t>年輕人不願意投入。</a:t>
            </a:r>
          </a:p>
          <a:p>
            <a:r>
              <a:rPr lang="zh-TW" altLang="en-US" sz="2800" dirty="0"/>
              <a:t>造成：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2800" dirty="0"/>
              <a:t>車輛有，但沒司機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2800" dirty="0"/>
              <a:t>接不了大型團體</a:t>
            </a:r>
          </a:p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726692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4">
            <a:extLst>
              <a:ext uri="{FF2B5EF4-FFF2-40B4-BE49-F238E27FC236}">
                <a16:creationId xmlns:a16="http://schemas.microsoft.com/office/drawing/2014/main" id="{A534C137-2789-C974-3C6D-C9DB8CE7E029}"/>
              </a:ext>
            </a:extLst>
          </p:cNvPr>
          <p:cNvSpPr/>
          <p:nvPr/>
        </p:nvSpPr>
        <p:spPr>
          <a:xfrm>
            <a:off x="-63499" y="-82074"/>
            <a:ext cx="18414997" cy="2747743"/>
          </a:xfrm>
          <a:custGeom>
            <a:avLst/>
            <a:gdLst/>
            <a:ahLst/>
            <a:cxnLst/>
            <a:rect l="l" t="t" r="r" b="b"/>
            <a:pathLst>
              <a:path w="18414997" h="2747743">
                <a:moveTo>
                  <a:pt x="0" y="0"/>
                </a:moveTo>
                <a:lnTo>
                  <a:pt x="18414997" y="0"/>
                </a:lnTo>
                <a:lnTo>
                  <a:pt x="18414997" y="2747743"/>
                </a:lnTo>
                <a:lnTo>
                  <a:pt x="0" y="27477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270E9A07-238D-2AA9-C2A9-180525FAD813}"/>
              </a:ext>
            </a:extLst>
          </p:cNvPr>
          <p:cNvSpPr txBox="1"/>
          <p:nvPr/>
        </p:nvSpPr>
        <p:spPr>
          <a:xfrm>
            <a:off x="914400" y="2898863"/>
            <a:ext cx="145542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/>
              <a:t>網站行銷不足</a:t>
            </a:r>
          </a:p>
          <a:p>
            <a:r>
              <a:rPr lang="zh-TW" altLang="en-US" sz="2800" dirty="0"/>
              <a:t>目前旅行社網站多半是：商品展示</a:t>
            </a:r>
          </a:p>
          <a:p>
            <a:r>
              <a:rPr lang="zh-TW" altLang="en-US" sz="2800" dirty="0"/>
              <a:t>但不是：能夠持續帶來客戶的平台。</a:t>
            </a:r>
          </a:p>
          <a:p>
            <a:r>
              <a:rPr lang="zh-TW" altLang="en-US" sz="2800" dirty="0"/>
              <a:t>例如：缺少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altLang="zh-TW" sz="2800" dirty="0"/>
              <a:t>SEO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altLang="zh-TW" sz="2800" dirty="0"/>
              <a:t>GEO</a:t>
            </a:r>
            <a:r>
              <a:rPr lang="zh-TW" altLang="en" sz="2800" dirty="0"/>
              <a:t>（</a:t>
            </a:r>
            <a:r>
              <a:rPr lang="en" altLang="zh-TW" sz="2800" dirty="0"/>
              <a:t>AI</a:t>
            </a:r>
            <a:r>
              <a:rPr lang="zh-TW" altLang="en-US" sz="2800" dirty="0"/>
              <a:t>搜尋優化）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2800" dirty="0"/>
              <a:t>部落格文章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2800" dirty="0"/>
              <a:t>客戶案例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2800" dirty="0"/>
              <a:t>履約實績 </a:t>
            </a:r>
          </a:p>
          <a:p>
            <a:r>
              <a:rPr lang="zh-TW" altLang="en-US" sz="2800" dirty="0"/>
              <a:t>導致：</a:t>
            </a:r>
          </a:p>
          <a:p>
            <a:r>
              <a:rPr lang="zh-TW" altLang="en-US" sz="2800" dirty="0"/>
              <a:t>自然流量不足。</a:t>
            </a:r>
          </a:p>
        </p:txBody>
      </p:sp>
    </p:spTree>
    <p:extLst>
      <p:ext uri="{BB962C8B-B14F-4D97-AF65-F5344CB8AC3E}">
        <p14:creationId xmlns:p14="http://schemas.microsoft.com/office/powerpoint/2010/main" val="23430160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4">
            <a:extLst>
              <a:ext uri="{FF2B5EF4-FFF2-40B4-BE49-F238E27FC236}">
                <a16:creationId xmlns:a16="http://schemas.microsoft.com/office/drawing/2014/main" id="{A534C137-2789-C974-3C6D-C9DB8CE7E029}"/>
              </a:ext>
            </a:extLst>
          </p:cNvPr>
          <p:cNvSpPr/>
          <p:nvPr/>
        </p:nvSpPr>
        <p:spPr>
          <a:xfrm>
            <a:off x="-63499" y="-82074"/>
            <a:ext cx="18414997" cy="2747743"/>
          </a:xfrm>
          <a:custGeom>
            <a:avLst/>
            <a:gdLst/>
            <a:ahLst/>
            <a:cxnLst/>
            <a:rect l="l" t="t" r="r" b="b"/>
            <a:pathLst>
              <a:path w="18414997" h="2747743">
                <a:moveTo>
                  <a:pt x="0" y="0"/>
                </a:moveTo>
                <a:lnTo>
                  <a:pt x="18414997" y="0"/>
                </a:lnTo>
                <a:lnTo>
                  <a:pt x="18414997" y="2747743"/>
                </a:lnTo>
                <a:lnTo>
                  <a:pt x="0" y="27477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270E9A07-238D-2AA9-C2A9-180525FAD813}"/>
              </a:ext>
            </a:extLst>
          </p:cNvPr>
          <p:cNvSpPr txBox="1"/>
          <p:nvPr/>
        </p:nvSpPr>
        <p:spPr>
          <a:xfrm>
            <a:off x="914400" y="2898863"/>
            <a:ext cx="14554200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/>
              <a:t>淡旺季收入差距大</a:t>
            </a:r>
          </a:p>
          <a:p>
            <a:r>
              <a:rPr lang="zh-TW" altLang="en-US" sz="2800" dirty="0"/>
              <a:t>旅行社最大的問題不是沒有客人。</a:t>
            </a:r>
          </a:p>
          <a:p>
            <a:r>
              <a:rPr lang="zh-TW" altLang="en-US" sz="2800" dirty="0"/>
              <a:t>而是</a:t>
            </a:r>
          </a:p>
          <a:p>
            <a:r>
              <a:rPr lang="zh-TW" altLang="en-US" sz="2800" dirty="0"/>
              <a:t>旺季：接不完、 人手不足 </a:t>
            </a:r>
          </a:p>
          <a:p>
            <a:r>
              <a:rPr lang="zh-TW" altLang="en-US" sz="2800" dirty="0"/>
              <a:t>淡季：車輛閒置、 固定成本很高 </a:t>
            </a:r>
          </a:p>
          <a:p>
            <a:r>
              <a:rPr lang="zh-TW" altLang="en-US" sz="2800" dirty="0"/>
              <a:t>例如：</a:t>
            </a:r>
          </a:p>
          <a:p>
            <a:r>
              <a:rPr lang="zh-TW" altLang="en-US" sz="2800" dirty="0"/>
              <a:t>每月仍要支付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2800" dirty="0"/>
              <a:t>車貸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2800" dirty="0"/>
              <a:t>保險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2800" dirty="0"/>
              <a:t>停車場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2800" dirty="0"/>
              <a:t>人事成本</a:t>
            </a:r>
          </a:p>
          <a:p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4144174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4">
            <a:extLst>
              <a:ext uri="{FF2B5EF4-FFF2-40B4-BE49-F238E27FC236}">
                <a16:creationId xmlns:a16="http://schemas.microsoft.com/office/drawing/2014/main" id="{A534C137-2789-C974-3C6D-C9DB8CE7E029}"/>
              </a:ext>
            </a:extLst>
          </p:cNvPr>
          <p:cNvSpPr/>
          <p:nvPr/>
        </p:nvSpPr>
        <p:spPr>
          <a:xfrm>
            <a:off x="-63499" y="-82074"/>
            <a:ext cx="18414997" cy="2747743"/>
          </a:xfrm>
          <a:custGeom>
            <a:avLst/>
            <a:gdLst/>
            <a:ahLst/>
            <a:cxnLst/>
            <a:rect l="l" t="t" r="r" b="b"/>
            <a:pathLst>
              <a:path w="18414997" h="2747743">
                <a:moveTo>
                  <a:pt x="0" y="0"/>
                </a:moveTo>
                <a:lnTo>
                  <a:pt x="18414997" y="0"/>
                </a:lnTo>
                <a:lnTo>
                  <a:pt x="18414997" y="2747743"/>
                </a:lnTo>
                <a:lnTo>
                  <a:pt x="0" y="27477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270E9A07-238D-2AA9-C2A9-180525FAD813}"/>
              </a:ext>
            </a:extLst>
          </p:cNvPr>
          <p:cNvSpPr txBox="1"/>
          <p:nvPr/>
        </p:nvSpPr>
        <p:spPr>
          <a:xfrm>
            <a:off x="914400" y="2898863"/>
            <a:ext cx="145542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/>
              <a:t>標案競爭</a:t>
            </a:r>
            <a:endParaRPr lang="en-US" altLang="zh-TW" sz="4800" b="1" dirty="0"/>
          </a:p>
          <a:p>
            <a:r>
              <a:rPr lang="zh-TW" altLang="en-US" sz="2800" dirty="0"/>
              <a:t>承接政府標案。</a:t>
            </a:r>
          </a:p>
          <a:p>
            <a:r>
              <a:rPr lang="zh-TW" altLang="en-US" sz="2800" dirty="0"/>
              <a:t>例如：英語營 </a:t>
            </a:r>
            <a:r>
              <a:rPr lang="en-US" altLang="zh-TW" sz="2800" dirty="0"/>
              <a:t>/</a:t>
            </a:r>
            <a:r>
              <a:rPr lang="zh-TW" altLang="en-US" sz="2800" dirty="0"/>
              <a:t>接駁案</a:t>
            </a:r>
            <a:r>
              <a:rPr lang="en-US" altLang="zh-TW" sz="2800" dirty="0"/>
              <a:t>/</a:t>
            </a:r>
            <a:r>
              <a:rPr lang="zh-TW" altLang="en-US" sz="2800" dirty="0"/>
              <a:t> 學校採購</a:t>
            </a:r>
            <a:r>
              <a:rPr lang="en-US" altLang="zh-TW" sz="2800" dirty="0"/>
              <a:t>/</a:t>
            </a:r>
            <a:r>
              <a:rPr lang="zh-TW" altLang="en-US" sz="2800" dirty="0"/>
              <a:t> 公部門旅遊 </a:t>
            </a:r>
          </a:p>
          <a:p>
            <a:endParaRPr lang="en-US" altLang="zh-TW" sz="2800" dirty="0"/>
          </a:p>
          <a:p>
            <a:r>
              <a:rPr lang="zh-TW" altLang="en-US" sz="2800" dirty="0"/>
              <a:t>但是：</a:t>
            </a:r>
          </a:p>
          <a:p>
            <a:r>
              <a:rPr lang="zh-TW" altLang="en-US" sz="2800" dirty="0"/>
              <a:t>每一家旅行社都在搶。</a:t>
            </a:r>
          </a:p>
          <a:p>
            <a:r>
              <a:rPr lang="zh-TW" altLang="en-US" sz="2800" dirty="0"/>
              <a:t>價格越壓越低。</a:t>
            </a:r>
          </a:p>
          <a:p>
            <a:r>
              <a:rPr lang="zh-TW" altLang="en-US" sz="2800" dirty="0"/>
              <a:t>因此：</a:t>
            </a:r>
          </a:p>
          <a:p>
            <a:r>
              <a:rPr lang="zh-TW" altLang="en-US" sz="2800" dirty="0"/>
              <a:t>利潤下降。</a:t>
            </a:r>
          </a:p>
          <a:p>
            <a:r>
              <a:rPr lang="zh-TW" altLang="en-US" sz="2800" dirty="0"/>
              <a:t>而且：</a:t>
            </a:r>
          </a:p>
          <a:p>
            <a:r>
              <a:rPr lang="zh-TW" altLang="en-US" sz="2800" dirty="0"/>
              <a:t>寫企劃書花很多時間。</a:t>
            </a:r>
          </a:p>
          <a:p>
            <a:r>
              <a:rPr lang="zh-TW" altLang="en-US" sz="2800" dirty="0"/>
              <a:t>最後可能沒有得標。</a:t>
            </a:r>
          </a:p>
          <a:p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8741820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4">
            <a:extLst>
              <a:ext uri="{FF2B5EF4-FFF2-40B4-BE49-F238E27FC236}">
                <a16:creationId xmlns:a16="http://schemas.microsoft.com/office/drawing/2014/main" id="{A534C137-2789-C974-3C6D-C9DB8CE7E029}"/>
              </a:ext>
            </a:extLst>
          </p:cNvPr>
          <p:cNvSpPr/>
          <p:nvPr/>
        </p:nvSpPr>
        <p:spPr>
          <a:xfrm>
            <a:off x="-63499" y="-82074"/>
            <a:ext cx="18414997" cy="2747743"/>
          </a:xfrm>
          <a:custGeom>
            <a:avLst/>
            <a:gdLst/>
            <a:ahLst/>
            <a:cxnLst/>
            <a:rect l="l" t="t" r="r" b="b"/>
            <a:pathLst>
              <a:path w="18414997" h="2747743">
                <a:moveTo>
                  <a:pt x="0" y="0"/>
                </a:moveTo>
                <a:lnTo>
                  <a:pt x="18414997" y="0"/>
                </a:lnTo>
                <a:lnTo>
                  <a:pt x="18414997" y="2747743"/>
                </a:lnTo>
                <a:lnTo>
                  <a:pt x="0" y="27477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270E9A07-238D-2AA9-C2A9-180525FAD813}"/>
              </a:ext>
            </a:extLst>
          </p:cNvPr>
          <p:cNvSpPr txBox="1"/>
          <p:nvPr/>
        </p:nvSpPr>
        <p:spPr>
          <a:xfrm>
            <a:off x="914400" y="2898863"/>
            <a:ext cx="14554200" cy="71711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/>
              <a:t>年輕客群流失</a:t>
            </a:r>
          </a:p>
          <a:p>
            <a:r>
              <a:rPr lang="en-US" altLang="zh-TW" sz="2400" dirty="0"/>
              <a:t>20~35</a:t>
            </a:r>
            <a:r>
              <a:rPr lang="zh-TW" altLang="en-US" sz="2400" dirty="0"/>
              <a:t>歲旅客：</a:t>
            </a:r>
          </a:p>
          <a:p>
            <a:r>
              <a:rPr lang="zh-TW" altLang="en-US" sz="2400" dirty="0"/>
              <a:t>越來越喜歡：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2400" dirty="0"/>
              <a:t>自由行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altLang="zh-TW" sz="2400" dirty="0" err="1"/>
              <a:t>Klook</a:t>
            </a:r>
            <a:r>
              <a:rPr lang="en" altLang="zh-TW" sz="24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altLang="zh-TW" sz="2400" dirty="0" err="1"/>
              <a:t>KKday</a:t>
            </a:r>
            <a:r>
              <a:rPr lang="en" altLang="zh-TW" sz="24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altLang="zh-TW" sz="2400" dirty="0"/>
              <a:t>Agoda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altLang="zh-TW" sz="2400" dirty="0"/>
              <a:t>Booking </a:t>
            </a:r>
          </a:p>
          <a:p>
            <a:r>
              <a:rPr lang="zh-TW" altLang="en-US" sz="2400" dirty="0"/>
              <a:t>較少參加傳統旅行團。</a:t>
            </a:r>
          </a:p>
          <a:p>
            <a:r>
              <a:rPr lang="zh-TW" altLang="en-US" sz="2400" dirty="0"/>
              <a:t>因此：</a:t>
            </a:r>
          </a:p>
          <a:p>
            <a:r>
              <a:rPr lang="zh-TW" altLang="en-US" sz="2400" dirty="0"/>
              <a:t>旅行社需要新的產品。</a:t>
            </a:r>
          </a:p>
          <a:p>
            <a:r>
              <a:rPr lang="zh-TW" altLang="en-US" sz="2400" dirty="0"/>
              <a:t>例如：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2400" dirty="0"/>
              <a:t>主題旅遊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2400" dirty="0"/>
              <a:t>深度旅遊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2400" dirty="0"/>
              <a:t>親子旅遊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" altLang="zh-TW" sz="2400" dirty="0"/>
              <a:t>ESG</a:t>
            </a:r>
            <a:r>
              <a:rPr lang="zh-TW" altLang="en-US" sz="2400" dirty="0"/>
              <a:t>旅遊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sz="2400" dirty="0"/>
              <a:t>企業員工旅遊</a:t>
            </a:r>
          </a:p>
          <a:p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6565239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14">
            <a:extLst>
              <a:ext uri="{FF2B5EF4-FFF2-40B4-BE49-F238E27FC236}">
                <a16:creationId xmlns:a16="http://schemas.microsoft.com/office/drawing/2014/main" id="{A534C137-2789-C974-3C6D-C9DB8CE7E029}"/>
              </a:ext>
            </a:extLst>
          </p:cNvPr>
          <p:cNvSpPr/>
          <p:nvPr/>
        </p:nvSpPr>
        <p:spPr>
          <a:xfrm>
            <a:off x="-63499" y="-82074"/>
            <a:ext cx="18414997" cy="2747743"/>
          </a:xfrm>
          <a:custGeom>
            <a:avLst/>
            <a:gdLst/>
            <a:ahLst/>
            <a:cxnLst/>
            <a:rect l="l" t="t" r="r" b="b"/>
            <a:pathLst>
              <a:path w="18414997" h="2747743">
                <a:moveTo>
                  <a:pt x="0" y="0"/>
                </a:moveTo>
                <a:lnTo>
                  <a:pt x="18414997" y="0"/>
                </a:lnTo>
                <a:lnTo>
                  <a:pt x="18414997" y="2747743"/>
                </a:lnTo>
                <a:lnTo>
                  <a:pt x="0" y="274774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" name="文字方塊 1">
            <a:extLst>
              <a:ext uri="{FF2B5EF4-FFF2-40B4-BE49-F238E27FC236}">
                <a16:creationId xmlns:a16="http://schemas.microsoft.com/office/drawing/2014/main" id="{270E9A07-238D-2AA9-C2A9-180525FAD813}"/>
              </a:ext>
            </a:extLst>
          </p:cNvPr>
          <p:cNvSpPr txBox="1"/>
          <p:nvPr/>
        </p:nvSpPr>
        <p:spPr>
          <a:xfrm>
            <a:off x="914400" y="2898863"/>
            <a:ext cx="145542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800" b="1" dirty="0"/>
              <a:t>車輛使用率不平均（通運公司）</a:t>
            </a:r>
            <a:endParaRPr lang="en-US" altLang="zh-TW" sz="4800" b="1" dirty="0"/>
          </a:p>
          <a:p>
            <a:r>
              <a:rPr lang="zh-TW" altLang="en-US" sz="2800" dirty="0"/>
              <a:t>假設有：</a:t>
            </a:r>
            <a:r>
              <a:rPr lang="en-US" altLang="zh-TW" sz="2800" dirty="0"/>
              <a:t>20</a:t>
            </a:r>
            <a:r>
              <a:rPr lang="zh-TW" altLang="en-US" sz="2800" dirty="0"/>
              <a:t>輛車。</a:t>
            </a:r>
          </a:p>
          <a:p>
            <a:r>
              <a:rPr lang="zh-TW" altLang="en-US" sz="2800" dirty="0"/>
              <a:t>有時：</a:t>
            </a:r>
          </a:p>
          <a:p>
            <a:r>
              <a:rPr lang="zh-TW" altLang="en-US" sz="2800" dirty="0"/>
              <a:t>星期六全部出車。</a:t>
            </a:r>
          </a:p>
          <a:p>
            <a:r>
              <a:rPr lang="zh-TW" altLang="en-US" sz="2800" dirty="0"/>
              <a:t>星期二只有</a:t>
            </a:r>
            <a:r>
              <a:rPr lang="en-US" altLang="zh-TW" sz="2800" dirty="0"/>
              <a:t>2</a:t>
            </a:r>
            <a:r>
              <a:rPr lang="zh-TW" altLang="en-US" sz="2800" dirty="0"/>
              <a:t>台。</a:t>
            </a:r>
          </a:p>
          <a:p>
            <a:r>
              <a:rPr lang="zh-TW" altLang="en-US" sz="2800" dirty="0"/>
              <a:t>造成：</a:t>
            </a:r>
          </a:p>
          <a:p>
            <a:r>
              <a:rPr lang="zh-TW" altLang="en-US" sz="2800" dirty="0"/>
              <a:t>利用率低。</a:t>
            </a:r>
          </a:p>
          <a:p>
            <a:r>
              <a:rPr lang="zh-TW" altLang="en-US" sz="2800" dirty="0"/>
              <a:t>固定成本高。</a:t>
            </a:r>
          </a:p>
          <a:p>
            <a:endParaRPr lang="zh-TW" altLang="en-US" sz="2800" dirty="0"/>
          </a:p>
        </p:txBody>
      </p:sp>
    </p:spTree>
    <p:extLst>
      <p:ext uri="{BB962C8B-B14F-4D97-AF65-F5344CB8AC3E}">
        <p14:creationId xmlns:p14="http://schemas.microsoft.com/office/powerpoint/2010/main" val="8673625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6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4350" y="485775"/>
            <a:ext cx="17261586" cy="9286427"/>
          </a:xfrm>
          <a:custGeom>
            <a:avLst/>
            <a:gdLst/>
            <a:ahLst/>
            <a:cxnLst/>
            <a:rect l="l" t="t" r="r" b="b"/>
            <a:pathLst>
              <a:path w="17261586" h="9286427">
                <a:moveTo>
                  <a:pt x="0" y="0"/>
                </a:moveTo>
                <a:lnTo>
                  <a:pt x="17261586" y="0"/>
                </a:lnTo>
                <a:lnTo>
                  <a:pt x="17261586" y="9286427"/>
                </a:lnTo>
                <a:lnTo>
                  <a:pt x="0" y="92864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188186" y="665540"/>
            <a:ext cx="7727213" cy="11938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9799"/>
              </a:lnSpc>
            </a:pPr>
            <a:r>
              <a:rPr lang="en-US" sz="6999" dirty="0" err="1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企業目前問題</a:t>
            </a:r>
            <a:endParaRPr lang="en-US" sz="6999" dirty="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188186" y="2400300"/>
            <a:ext cx="16071113" cy="6175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57"/>
              </a:lnSpc>
            </a:pPr>
            <a:r>
              <a:rPr lang="en-US" sz="4826" dirty="0" err="1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萬榮旅行社／萬榮通運正面臨</a:t>
            </a:r>
            <a:endParaRPr lang="en-US" sz="4826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l">
              <a:lnSpc>
                <a:spcPts val="6757"/>
              </a:lnSpc>
            </a:pPr>
            <a:r>
              <a:rPr lang="en-US" sz="4826" dirty="0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人力短缺、數位轉型不足、品牌曝光有限，以及旅遊市場需求快速變化等挑戰，希望學生團隊從企業管理、數位行銷、AI應用、營運流程、人力資源與商業模式等面向，提出可落地、可執行的創新改善方案，協助公司提升營運效率、品牌競爭力與獲利能力。</a:t>
            </a:r>
          </a:p>
          <a:p>
            <a:pPr algn="l">
              <a:lnSpc>
                <a:spcPts val="5436"/>
              </a:lnSpc>
            </a:pPr>
            <a:endParaRPr lang="en-US" sz="4826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  <a:p>
            <a:pPr algn="ctr">
              <a:lnSpc>
                <a:spcPts val="2791"/>
              </a:lnSpc>
              <a:spcBef>
                <a:spcPct val="0"/>
              </a:spcBef>
            </a:pPr>
            <a:endParaRPr lang="en-US" sz="4826" dirty="0">
              <a:solidFill>
                <a:srgbClr val="000000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B6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04800" y="335033"/>
            <a:ext cx="17261586" cy="9286427"/>
          </a:xfrm>
          <a:custGeom>
            <a:avLst/>
            <a:gdLst/>
            <a:ahLst/>
            <a:cxnLst/>
            <a:rect l="l" t="t" r="r" b="b"/>
            <a:pathLst>
              <a:path w="17261586" h="9286427">
                <a:moveTo>
                  <a:pt x="0" y="0"/>
                </a:moveTo>
                <a:lnTo>
                  <a:pt x="17261586" y="0"/>
                </a:lnTo>
                <a:lnTo>
                  <a:pt x="17261586" y="9286427"/>
                </a:lnTo>
                <a:lnTo>
                  <a:pt x="0" y="928642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B37024DE-E647-CC84-D942-D990DB0169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399" y="665540"/>
            <a:ext cx="14334553" cy="836752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7B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-63503" y="-63502"/>
            <a:ext cx="18414997" cy="4037471"/>
          </a:xfrm>
          <a:custGeom>
            <a:avLst/>
            <a:gdLst/>
            <a:ahLst/>
            <a:cxnLst/>
            <a:rect l="l" t="t" r="r" b="b"/>
            <a:pathLst>
              <a:path w="18414997" h="10413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zh-TW" altLang="en-US" dirty="0"/>
          </a:p>
        </p:txBody>
      </p:sp>
      <p:sp>
        <p:nvSpPr>
          <p:cNvPr id="5" name="TextBox 5"/>
          <p:cNvSpPr txBox="1"/>
          <p:nvPr/>
        </p:nvSpPr>
        <p:spPr>
          <a:xfrm>
            <a:off x="-231648" y="-1738585"/>
            <a:ext cx="15103202" cy="3477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2855"/>
              </a:lnSpc>
            </a:pPr>
            <a:r>
              <a:rPr lang="zh-TW" altLang="en-US" sz="9600" dirty="0"/>
              <a:t>「身為二代，我學到什麼？」</a:t>
            </a:r>
            <a:endParaRPr lang="en-US" sz="23468" dirty="0">
              <a:solidFill>
                <a:srgbClr val="000000"/>
              </a:solidFill>
              <a:latin typeface="Noto Sans"/>
              <a:ea typeface="Noto Sans"/>
              <a:cs typeface="Noto Sans"/>
              <a:sym typeface="Noto Sans"/>
            </a:endParaRP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67B8B9E-AB87-969C-41D4-CEF47FFC286E}"/>
              </a:ext>
            </a:extLst>
          </p:cNvPr>
          <p:cNvSpPr txBox="1"/>
          <p:nvPr/>
        </p:nvSpPr>
        <p:spPr>
          <a:xfrm>
            <a:off x="838200" y="3219877"/>
            <a:ext cx="15849600" cy="686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TW" altLang="en-US" sz="4400" b="1" dirty="0"/>
              <a:t>                                             二代接班的四堂必修課</a:t>
            </a:r>
            <a:endParaRPr lang="en-US" altLang="zh-TW" sz="4400" b="1" dirty="0"/>
          </a:p>
          <a:p>
            <a:endParaRPr lang="zh-TW" altLang="en-US" sz="4400" b="1" dirty="0"/>
          </a:p>
          <a:p>
            <a:r>
              <a:rPr lang="en-US" altLang="zh-TW" sz="4400" b="1" dirty="0"/>
              <a:t>01</a:t>
            </a:r>
            <a:r>
              <a:rPr lang="zh-TW" altLang="en-US" sz="4400" b="1" dirty="0"/>
              <a:t>｜權責不是接來的，是做出來的</a:t>
            </a:r>
            <a:br>
              <a:rPr lang="zh-TW" altLang="en-US" sz="4400" dirty="0"/>
            </a:br>
            <a:r>
              <a:rPr lang="zh-TW" altLang="en-US" sz="4400" dirty="0"/>
              <a:t>以實際業績與成果建立信任，取得真正決策空間。</a:t>
            </a:r>
          </a:p>
          <a:p>
            <a:r>
              <a:rPr lang="en-US" altLang="zh-TW" sz="4400" b="1" dirty="0"/>
              <a:t>02</a:t>
            </a:r>
            <a:r>
              <a:rPr lang="zh-TW" altLang="en-US" sz="4400" b="1" dirty="0"/>
              <a:t>｜新舊不是對錯，而是用數據驗證</a:t>
            </a:r>
            <a:br>
              <a:rPr lang="zh-TW" altLang="en-US" sz="4400" dirty="0"/>
            </a:br>
            <a:r>
              <a:rPr lang="zh-TW" altLang="en-US" sz="4400" dirty="0"/>
              <a:t>尊重一代經驗，同時用市場、績效與數據證明新策略。</a:t>
            </a:r>
          </a:p>
          <a:p>
            <a:r>
              <a:rPr lang="en-US" altLang="zh-TW" sz="4400" b="1" dirty="0"/>
              <a:t>03</a:t>
            </a:r>
            <a:r>
              <a:rPr lang="zh-TW" altLang="en-US" sz="4400" b="1" dirty="0"/>
              <a:t>｜要帶得動人，先理解第一線</a:t>
            </a:r>
            <a:br>
              <a:rPr lang="zh-TW" altLang="en-US" sz="4400" dirty="0"/>
            </a:br>
            <a:r>
              <a:rPr lang="zh-TW" altLang="en-US" sz="4400" dirty="0"/>
              <a:t>從基層工作做起，以專業與實力建立團隊認同。</a:t>
            </a:r>
          </a:p>
          <a:p>
            <a:r>
              <a:rPr lang="en-US" altLang="zh-TW" sz="4400" b="1" dirty="0"/>
              <a:t>04</a:t>
            </a:r>
            <a:r>
              <a:rPr lang="zh-TW" altLang="en-US" sz="4400" b="1" dirty="0"/>
              <a:t>｜不會不可怕，不懂裝懂才危險</a:t>
            </a:r>
            <a:br>
              <a:rPr lang="zh-TW" altLang="en-US" sz="4400" dirty="0"/>
            </a:br>
            <a:r>
              <a:rPr lang="zh-TW" altLang="en-US" sz="4400" dirty="0"/>
              <a:t>知道自己的專業邊界，向資深員工與專業人才學習。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68671" y="5644886"/>
            <a:ext cx="4353135" cy="4353135"/>
          </a:xfrm>
          <a:custGeom>
            <a:avLst/>
            <a:gdLst/>
            <a:ahLst/>
            <a:cxnLst/>
            <a:rect l="l" t="t" r="r" b="b"/>
            <a:pathLst>
              <a:path w="4353135" h="4353135">
                <a:moveTo>
                  <a:pt x="0" y="0"/>
                </a:moveTo>
                <a:lnTo>
                  <a:pt x="4353135" y="0"/>
                </a:lnTo>
                <a:lnTo>
                  <a:pt x="4353135" y="4353135"/>
                </a:lnTo>
                <a:lnTo>
                  <a:pt x="0" y="435313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63503" y="-63503"/>
            <a:ext cx="18414997" cy="10413997"/>
          </a:xfrm>
          <a:custGeom>
            <a:avLst/>
            <a:gdLst/>
            <a:ahLst/>
            <a:cxnLst/>
            <a:rect l="l" t="t" r="r" b="b"/>
            <a:pathLst>
              <a:path w="18414997" h="10413997">
                <a:moveTo>
                  <a:pt x="0" y="0"/>
                </a:moveTo>
                <a:lnTo>
                  <a:pt x="18414997" y="0"/>
                </a:lnTo>
                <a:lnTo>
                  <a:pt x="18414997" y="10413997"/>
                </a:lnTo>
                <a:lnTo>
                  <a:pt x="0" y="1041399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7097794" y="4914957"/>
            <a:ext cx="555403" cy="329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YOU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184798" y="-350396"/>
            <a:ext cx="9120226" cy="41448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855"/>
              </a:lnSpc>
            </a:pPr>
            <a:r>
              <a:rPr lang="en-US" sz="23468">
                <a:solidFill>
                  <a:srgbClr val="000000"/>
                </a:solidFill>
                <a:latin typeface="Noto Sans"/>
                <a:ea typeface="Noto Sans"/>
                <a:cs typeface="Noto Sans"/>
                <a:sym typeface="Noto Sans"/>
              </a:rPr>
              <a:t>謝謝你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45836" y="4914957"/>
            <a:ext cx="865461" cy="3298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 b="1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THANK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343471" y="6686645"/>
            <a:ext cx="7269442" cy="33846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27"/>
              </a:lnSpc>
            </a:pPr>
            <a:r>
              <a:rPr lang="en-US" sz="12218" b="1">
                <a:solidFill>
                  <a:srgbClr val="000000"/>
                </a:solidFill>
                <a:latin typeface="Brice SemiExpanded Heavy"/>
                <a:ea typeface="Brice SemiExpanded Heavy"/>
                <a:cs typeface="Brice SemiExpanded Heavy"/>
                <a:sym typeface="Brice SemiExpanded Heavy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708</Words>
  <Application>Microsoft Office PowerPoint</Application>
  <PresentationFormat>自訂</PresentationFormat>
  <Paragraphs>193</Paragraphs>
  <Slides>22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31" baseType="lpstr">
      <vt:lpstr>Brice SemiExpanded Heavy</vt:lpstr>
      <vt:lpstr>Arial</vt:lpstr>
      <vt:lpstr>Arimo</vt:lpstr>
      <vt:lpstr>Open Sauce</vt:lpstr>
      <vt:lpstr>Noto Sans</vt:lpstr>
      <vt:lpstr>Calibri</vt:lpstr>
      <vt:lpstr>Open Sauce Bold</vt:lpstr>
      <vt:lpstr>Noto Sans Bold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黃色粉紅色橙色流行幾何創意簡報.pdf</dc:title>
  <cp:lastModifiedBy>user</cp:lastModifiedBy>
  <cp:revision>6</cp:revision>
  <dcterms:created xsi:type="dcterms:W3CDTF">2006-08-16T00:00:00Z</dcterms:created>
  <dcterms:modified xsi:type="dcterms:W3CDTF">2026-09-15T06:51:46Z</dcterms:modified>
  <dc:identifier>DAHQLynRMug</dc:identifier>
</cp:coreProperties>
</file>