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</p:sldIdLst>
  <p:sldSz cx="12192000" cy="6858000"/>
  <p:notesSz cx="6858000" cy="12192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Click to move the slide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2576C67-BD35-4B26-9826-B1CCD2E86076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zh-CN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開場說明：本簡報不是只講集團概念，而是以左詮有限公司現況為主，說明目前如何運作，以及為什麼下一階段需要集團化拆分。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70E6F6C-32F0-46F2-B667-63FEA4F4C8F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156E2F-57FF-4787-B867-F5FD87892DC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1D6E1FE-CAB3-44C4-B876-589882C34F9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A70943-723A-4AF5-A2CE-37952D41D3A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10A0254-EBC8-4627-93CF-D78AE8AAEAC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F677F1D-69E7-4365-AE36-A3800672E15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244252C-3AEC-4FA5-B4D3-7015C176774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zh-CN" sz="20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。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12F3B8-793D-467C-A7F1-BF391347AF8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zh-CN" sz="20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。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A61F405-481D-4A23-AF7C-70D4A47E6CA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DD6146-F759-419B-B9EF-4BA52D2545B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7206608-80D6-4E48-B6F9-825D5CB6C0E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/mnt/data/a_wide_highly_detailed_composite_promotional_scen.png"/>
          <p:cNvPicPr/>
          <p:nvPr/>
        </p:nvPicPr>
        <p:blipFill>
          <a:blip r:embed="rId3"/>
          <a:srcRect l="24558" r="24558"/>
          <a:stretch/>
        </p:blipFill>
        <p:spPr>
          <a:xfrm>
            <a:off x="5989320" y="0"/>
            <a:ext cx="61992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Text 0"/>
          <p:cNvSpPr/>
          <p:nvPr/>
        </p:nvSpPr>
        <p:spPr>
          <a:xfrm>
            <a:off x="594360" y="658440"/>
            <a:ext cx="48459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000" b="1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左詮有限公司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Text 1"/>
          <p:cNvSpPr/>
          <p:nvPr/>
        </p:nvSpPr>
        <p:spPr>
          <a:xfrm>
            <a:off x="576000" y="1298520"/>
            <a:ext cx="5120280" cy="196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從一顆水果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到一套可被信任的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32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常溫鮮度系統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2"/>
          <p:cNvSpPr/>
          <p:nvPr/>
        </p:nvSpPr>
        <p:spPr>
          <a:xfrm>
            <a:off x="621720" y="5139000"/>
            <a:ext cx="5120280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0" u="none" strike="noStrike" dirty="0">
                <a:solidFill>
                  <a:srgbClr val="4B5563"/>
                </a:solidFill>
                <a:effectLst/>
                <a:uFillTx/>
                <a:latin typeface="Microsoft JhengHei"/>
                <a:ea typeface="Microsoft JhengHei"/>
              </a:rPr>
              <a:t>屏東大學第十</a:t>
            </a:r>
            <a:r>
              <a:rPr lang="zh-TW" altLang="en-US" sz="1400" b="0" u="none" strike="noStrike">
                <a:solidFill>
                  <a:srgbClr val="4B5563"/>
                </a:solidFill>
                <a:effectLst/>
                <a:uFillTx/>
                <a:latin typeface="Microsoft JhengHei"/>
                <a:ea typeface="Microsoft JhengHei"/>
              </a:rPr>
              <a:t>三</a:t>
            </a:r>
            <a:r>
              <a:rPr lang="zh-CN" sz="1400" b="0" u="none" strike="noStrike">
                <a:solidFill>
                  <a:srgbClr val="4B5563"/>
                </a:solidFill>
                <a:effectLst/>
                <a:uFillTx/>
                <a:latin typeface="Microsoft JhengHei"/>
                <a:ea typeface="Microsoft JhengHei"/>
              </a:rPr>
              <a:t>屆「我是接班人」企業說明會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0" u="none" strike="noStrike" dirty="0">
                <a:solidFill>
                  <a:srgbClr val="4B5563"/>
                </a:solidFill>
                <a:effectLst/>
                <a:uFillTx/>
                <a:latin typeface="Microsoft JhengHei"/>
                <a:ea typeface="Microsoft JhengHei"/>
              </a:rPr>
              <a:t>楊岳翰｜左詮負責人／農業部百大青農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3"/>
          <p:cNvSpPr/>
          <p:nvPr/>
        </p:nvSpPr>
        <p:spPr>
          <a:xfrm>
            <a:off x="621720" y="5806440"/>
            <a:ext cx="5230080" cy="328680"/>
          </a:xfrm>
          <a:prstGeom prst="rect">
            <a:avLst/>
          </a:prstGeom>
          <a:solidFill>
            <a:srgbClr val="176B4D"/>
          </a:solidFill>
          <a:ln w="0">
            <a:solidFill>
              <a:srgbClr val="176B4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本簡報主體：左詮有限公司｜聚焦實際營運、原料品管與待解決問題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/>
          <p:cNvSpPr/>
          <p:nvPr/>
        </p:nvSpPr>
        <p:spPr>
          <a:xfrm>
            <a:off x="567000" y="384120"/>
            <a:ext cx="98751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5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企業簡介｜左詮有限公司的現況與定位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1"/>
          <p:cNvSpPr/>
          <p:nvPr/>
        </p:nvSpPr>
        <p:spPr>
          <a:xfrm>
            <a:off x="594360" y="841320"/>
            <a:ext cx="1060668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本簡報聚焦左詮有限公司的現況、實際運作與待解決問題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2"/>
          <p:cNvSpPr/>
          <p:nvPr/>
        </p:nvSpPr>
        <p:spPr>
          <a:xfrm>
            <a:off x="685800" y="1417320"/>
            <a:ext cx="1261440" cy="328680"/>
          </a:xfrm>
          <a:prstGeom prst="rect">
            <a:avLst/>
          </a:prstGeom>
          <a:solidFill>
            <a:srgbClr val="176B4D"/>
          </a:solidFill>
          <a:ln w="0">
            <a:solidFill>
              <a:srgbClr val="176B4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公司名稱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3"/>
          <p:cNvSpPr/>
          <p:nvPr/>
        </p:nvSpPr>
        <p:spPr>
          <a:xfrm>
            <a:off x="2084760" y="1435680"/>
            <a:ext cx="512028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左詮有限公司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4"/>
          <p:cNvSpPr/>
          <p:nvPr/>
        </p:nvSpPr>
        <p:spPr>
          <a:xfrm>
            <a:off x="685800" y="1984320"/>
            <a:ext cx="1261440" cy="328680"/>
          </a:xfrm>
          <a:prstGeom prst="rect">
            <a:avLst/>
          </a:prstGeom>
          <a:solidFill>
            <a:srgbClr val="2F8A5B"/>
          </a:solidFill>
          <a:ln w="0">
            <a:solidFill>
              <a:srgbClr val="2F8A5B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營業地址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5"/>
          <p:cNvSpPr/>
          <p:nvPr/>
        </p:nvSpPr>
        <p:spPr>
          <a:xfrm>
            <a:off x="2084760" y="2002680"/>
            <a:ext cx="512028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屏東縣里港鄉春林村里中路</a:t>
            </a:r>
            <a:r>
              <a:rPr lang="en-US" sz="17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20-40</a:t>
            </a:r>
            <a:r>
              <a:rPr lang="zh-CN" sz="17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號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6"/>
          <p:cNvSpPr/>
          <p:nvPr/>
        </p:nvSpPr>
        <p:spPr>
          <a:xfrm>
            <a:off x="685800" y="2551320"/>
            <a:ext cx="1261440" cy="328680"/>
          </a:xfrm>
          <a:prstGeom prst="rect">
            <a:avLst/>
          </a:prstGeom>
          <a:solidFill>
            <a:srgbClr val="176B4D"/>
          </a:solidFill>
          <a:ln w="0">
            <a:solidFill>
              <a:srgbClr val="176B4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負責人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7"/>
          <p:cNvSpPr/>
          <p:nvPr/>
        </p:nvSpPr>
        <p:spPr>
          <a:xfrm>
            <a:off x="2084760" y="2569320"/>
            <a:ext cx="512028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楊岳翰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8"/>
          <p:cNvSpPr/>
          <p:nvPr/>
        </p:nvSpPr>
        <p:spPr>
          <a:xfrm>
            <a:off x="685800" y="3117960"/>
            <a:ext cx="1261440" cy="328680"/>
          </a:xfrm>
          <a:prstGeom prst="rect">
            <a:avLst/>
          </a:prstGeom>
          <a:solidFill>
            <a:srgbClr val="2F8A5B"/>
          </a:solidFill>
          <a:ln w="0">
            <a:solidFill>
              <a:srgbClr val="2F8A5B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品牌／技術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9"/>
          <p:cNvSpPr/>
          <p:nvPr/>
        </p:nvSpPr>
        <p:spPr>
          <a:xfrm>
            <a:off x="2084760" y="3136320"/>
            <a:ext cx="512028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萊啾姆／</a:t>
            </a:r>
            <a:r>
              <a:rPr lang="en-US" sz="17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FRESHLOCK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10"/>
          <p:cNvSpPr/>
          <p:nvPr/>
        </p:nvSpPr>
        <p:spPr>
          <a:xfrm>
            <a:off x="685800" y="3684960"/>
            <a:ext cx="1261440" cy="328680"/>
          </a:xfrm>
          <a:prstGeom prst="rect">
            <a:avLst/>
          </a:prstGeom>
          <a:solidFill>
            <a:srgbClr val="176B4D"/>
          </a:solidFill>
          <a:ln w="0">
            <a:solidFill>
              <a:srgbClr val="176B4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員工狀態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11"/>
          <p:cNvSpPr/>
          <p:nvPr/>
        </p:nvSpPr>
        <p:spPr>
          <a:xfrm>
            <a:off x="2084760" y="3703320"/>
            <a:ext cx="512028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場內操作、組長、行政、行銷、業務等分工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2"/>
          <p:cNvSpPr/>
          <p:nvPr/>
        </p:nvSpPr>
        <p:spPr>
          <a:xfrm>
            <a:off x="685800" y="4251960"/>
            <a:ext cx="1261440" cy="328680"/>
          </a:xfrm>
          <a:prstGeom prst="rect">
            <a:avLst/>
          </a:prstGeom>
          <a:solidFill>
            <a:srgbClr val="2F8A5B"/>
          </a:solidFill>
          <a:ln w="0">
            <a:solidFill>
              <a:srgbClr val="2F8A5B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主力產品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3"/>
          <p:cNvSpPr/>
          <p:nvPr/>
        </p:nvSpPr>
        <p:spPr>
          <a:xfrm>
            <a:off x="2084760" y="4270320"/>
            <a:ext cx="512028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常溫果汁、果泥、隨手包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" name="Image 0" descr="/mnt/data/a_wide_angle_view_inside_a_bright_clean_industri.png"/>
          <p:cNvPicPr/>
          <p:nvPr/>
        </p:nvPicPr>
        <p:blipFill>
          <a:blip r:embed="rId3"/>
          <a:stretch/>
        </p:blipFill>
        <p:spPr>
          <a:xfrm>
            <a:off x="7635240" y="1417320"/>
            <a:ext cx="3657240" cy="2057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Text 14"/>
          <p:cNvSpPr/>
          <p:nvPr/>
        </p:nvSpPr>
        <p:spPr>
          <a:xfrm>
            <a:off x="713160" y="5833800"/>
            <a:ext cx="1060668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定位：左詮以 </a:t>
            </a:r>
            <a:r>
              <a:rPr lang="en-US" sz="15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FRESHLOCK </a:t>
            </a:r>
            <a:r>
              <a:rPr lang="zh-CN" sz="15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常溫鮮度製程，將台灣水果轉化為可量產、可檢驗、可外銷的食品系統。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5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750" b="0" u="none" strike="noStrike">
                <a:solidFill>
                  <a:srgbClr val="6B7280"/>
                </a:solidFill>
                <a:effectLst/>
                <a:uFillTx/>
                <a:latin typeface="Microsoft JhengHei"/>
                <a:ea typeface="Microsoft JhengHei"/>
              </a:rPr>
              <a:t>左詮有限公司｜屏東大學第十屆「我是接班人」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6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0"/>
          <p:cNvSpPr/>
          <p:nvPr/>
        </p:nvSpPr>
        <p:spPr>
          <a:xfrm>
            <a:off x="567000" y="384120"/>
            <a:ext cx="98751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5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公司沿革與歷年獎項／補助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"/>
          <p:cNvSpPr/>
          <p:nvPr/>
        </p:nvSpPr>
        <p:spPr>
          <a:xfrm>
            <a:off x="594360" y="841320"/>
            <a:ext cx="1060668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把研發、登記、通路與人才認證串成一條主線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2"/>
          <p:cNvSpPr/>
          <p:nvPr/>
        </p:nvSpPr>
        <p:spPr>
          <a:xfrm>
            <a:off x="658440" y="1234440"/>
            <a:ext cx="1188360" cy="328680"/>
          </a:xfrm>
          <a:prstGeom prst="rect">
            <a:avLst/>
          </a:prstGeom>
          <a:solidFill>
            <a:srgbClr val="176B4D"/>
          </a:solidFill>
          <a:ln w="0">
            <a:solidFill>
              <a:srgbClr val="176B4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108</a:t>
            </a: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年</a:t>
            </a:r>
            <a:r>
              <a:rPr lang="en-US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7</a:t>
            </a: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月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3"/>
          <p:cNvSpPr/>
          <p:nvPr/>
        </p:nvSpPr>
        <p:spPr>
          <a:xfrm>
            <a:off x="2011680" y="1243440"/>
            <a:ext cx="95094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公司成立，從檸檬原汁與水果加工起步</a:t>
            </a:r>
            <a:endParaRPr lang="en-US" sz="1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4"/>
          <p:cNvSpPr/>
          <p:nvPr/>
        </p:nvSpPr>
        <p:spPr>
          <a:xfrm>
            <a:off x="658440" y="1737360"/>
            <a:ext cx="1188360" cy="328680"/>
          </a:xfrm>
          <a:prstGeom prst="rect">
            <a:avLst/>
          </a:prstGeom>
          <a:solidFill>
            <a:srgbClr val="176B4D"/>
          </a:solidFill>
          <a:ln w="0">
            <a:solidFill>
              <a:srgbClr val="176B4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109–111</a:t>
            </a: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年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5"/>
          <p:cNvSpPr/>
          <p:nvPr/>
        </p:nvSpPr>
        <p:spPr>
          <a:xfrm>
            <a:off x="2011680" y="1746360"/>
            <a:ext cx="95094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建立 </a:t>
            </a:r>
            <a:r>
              <a:rPr lang="en-US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LIFE IS GOOD</a:t>
            </a:r>
            <a:r>
              <a:rPr lang="zh-CN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／萊啾姆品牌，菓蒔季果凍進入通路</a:t>
            </a:r>
            <a:endParaRPr lang="en-US" sz="1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6"/>
          <p:cNvSpPr/>
          <p:nvPr/>
        </p:nvSpPr>
        <p:spPr>
          <a:xfrm>
            <a:off x="658440" y="2240280"/>
            <a:ext cx="1188360" cy="328680"/>
          </a:xfrm>
          <a:prstGeom prst="rect">
            <a:avLst/>
          </a:prstGeom>
          <a:solidFill>
            <a:srgbClr val="C58B35"/>
          </a:solidFill>
          <a:ln w="0">
            <a:solidFill>
              <a:srgbClr val="C58B35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112</a:t>
            </a: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年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7"/>
          <p:cNvSpPr/>
          <p:nvPr/>
        </p:nvSpPr>
        <p:spPr>
          <a:xfrm>
            <a:off x="2011680" y="2249280"/>
            <a:ext cx="95094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屏東縣地方型 </a:t>
            </a:r>
            <a:r>
              <a:rPr lang="en-US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SBIR</a:t>
            </a:r>
            <a:r>
              <a:rPr lang="zh-CN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；投入微波快速持溫與常溫果汁技術</a:t>
            </a:r>
            <a:endParaRPr lang="en-US" sz="1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8"/>
          <p:cNvSpPr/>
          <p:nvPr/>
        </p:nvSpPr>
        <p:spPr>
          <a:xfrm>
            <a:off x="658440" y="2743200"/>
            <a:ext cx="1188360" cy="328680"/>
          </a:xfrm>
          <a:prstGeom prst="rect">
            <a:avLst/>
          </a:prstGeom>
          <a:solidFill>
            <a:srgbClr val="176B4D"/>
          </a:solidFill>
          <a:ln w="0">
            <a:solidFill>
              <a:srgbClr val="176B4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113</a:t>
            </a: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年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9"/>
          <p:cNvSpPr/>
          <p:nvPr/>
        </p:nvSpPr>
        <p:spPr>
          <a:xfrm>
            <a:off x="2011680" y="2752200"/>
            <a:ext cx="95094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完成工廠登記，強化食品安全、品質制度與連續生產基礎</a:t>
            </a:r>
            <a:endParaRPr lang="en-US" sz="1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10"/>
          <p:cNvSpPr/>
          <p:nvPr/>
        </p:nvSpPr>
        <p:spPr>
          <a:xfrm>
            <a:off x="658440" y="3246120"/>
            <a:ext cx="1188360" cy="328680"/>
          </a:xfrm>
          <a:prstGeom prst="rect">
            <a:avLst/>
          </a:prstGeom>
          <a:solidFill>
            <a:srgbClr val="176B4D"/>
          </a:solidFill>
          <a:ln w="0">
            <a:solidFill>
              <a:srgbClr val="176B4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114</a:t>
            </a: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年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1"/>
          <p:cNvSpPr/>
          <p:nvPr/>
        </p:nvSpPr>
        <p:spPr>
          <a:xfrm>
            <a:off x="2011680" y="3255120"/>
            <a:ext cx="95094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擴大藥局、便利商店、生活與母嬰通路；取得屏東卓越企業獎在地貢獻獎</a:t>
            </a:r>
            <a:endParaRPr lang="en-US" sz="1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2"/>
          <p:cNvSpPr/>
          <p:nvPr/>
        </p:nvSpPr>
        <p:spPr>
          <a:xfrm>
            <a:off x="658440" y="3749040"/>
            <a:ext cx="1188360" cy="328680"/>
          </a:xfrm>
          <a:prstGeom prst="rect">
            <a:avLst/>
          </a:prstGeom>
          <a:solidFill>
            <a:srgbClr val="176B4D"/>
          </a:solidFill>
          <a:ln w="0">
            <a:solidFill>
              <a:srgbClr val="176B4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115</a:t>
            </a:r>
            <a:r>
              <a:rPr lang="zh-CN" sz="11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年</a:t>
            </a:r>
            <a:endParaRPr lang="en-US" sz="11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3"/>
          <p:cNvSpPr/>
          <p:nvPr/>
        </p:nvSpPr>
        <p:spPr>
          <a:xfrm>
            <a:off x="2011680" y="3758040"/>
            <a:ext cx="95094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推進微波隧道、反壓袋內後殺、</a:t>
            </a:r>
            <a:r>
              <a:rPr lang="en-US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PLC</a:t>
            </a:r>
            <a:r>
              <a:rPr lang="zh-CN" sz="138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監控；負責人獲選農業部百大青農</a:t>
            </a:r>
            <a:endParaRPr lang="en-US" sz="1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4"/>
          <p:cNvSpPr/>
          <p:nvPr/>
        </p:nvSpPr>
        <p:spPr>
          <a:xfrm>
            <a:off x="749880" y="4617720"/>
            <a:ext cx="10652400" cy="107856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 fontScale="9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已取得／累積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112</a:t>
            </a:r>
            <a:r>
              <a:rPr lang="zh-CN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年 屏東縣地方型 </a:t>
            </a:r>
            <a:r>
              <a:rPr lang="en-US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SBIR </a:t>
            </a:r>
            <a:r>
              <a:rPr lang="zh-CN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研發補助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112</a:t>
            </a:r>
            <a:r>
              <a:rPr lang="zh-CN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年 專利補助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114</a:t>
            </a:r>
            <a:r>
              <a:rPr lang="zh-CN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年 </a:t>
            </a:r>
            <a:r>
              <a:rPr lang="en-US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2025</a:t>
            </a:r>
            <a:r>
              <a:rPr lang="zh-CN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屏東卓越企業獎「在地貢獻獎」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115</a:t>
            </a:r>
            <a:r>
              <a:rPr lang="zh-CN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年 農業部百大青農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累積專利 </a:t>
            </a:r>
            <a:r>
              <a:rPr lang="en-US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5 </a:t>
            </a:r>
            <a:r>
              <a:rPr lang="zh-CN" sz="150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項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5"/>
          <p:cNvSpPr/>
          <p:nvPr/>
        </p:nvSpPr>
        <p:spPr>
          <a:xfrm>
            <a:off x="749880" y="5897880"/>
            <a:ext cx="1046952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00" b="1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重點：獎補助不是裝飾，而是研發成果進到登記、通路、外銷與人才認證的節點。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16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750" b="0" u="none" strike="noStrike">
                <a:solidFill>
                  <a:srgbClr val="6B7280"/>
                </a:solidFill>
                <a:effectLst/>
                <a:uFillTx/>
                <a:latin typeface="Microsoft JhengHei"/>
                <a:ea typeface="Microsoft JhengHei"/>
              </a:rPr>
              <a:t>左詮有限公司｜屏東大學第十屆「我是接班人」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7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0"/>
          <p:cNvSpPr/>
          <p:nvPr/>
        </p:nvSpPr>
        <p:spPr>
          <a:xfrm>
            <a:off x="567000" y="384120"/>
            <a:ext cx="98751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5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實際運作｜左詮每天真正面對的是交付問題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"/>
          <p:cNvSpPr/>
          <p:nvPr/>
        </p:nvSpPr>
        <p:spPr>
          <a:xfrm>
            <a:off x="594360" y="841320"/>
            <a:ext cx="1060668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重點不是理念，而是每天如何讓原料、製程、出貨與人員照同一個節拍運作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2"/>
          <p:cNvSpPr/>
          <p:nvPr/>
        </p:nvSpPr>
        <p:spPr>
          <a:xfrm>
            <a:off x="567000" y="1417320"/>
            <a:ext cx="1663920" cy="86832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原料到貨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收集／驗收／分級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3"/>
          <p:cNvSpPr/>
          <p:nvPr/>
        </p:nvSpPr>
        <p:spPr>
          <a:xfrm>
            <a:off x="2468880" y="1417320"/>
            <a:ext cx="1663920" cy="86832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前處理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清洗／榨汁／過濾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4"/>
          <p:cNvSpPr/>
          <p:nvPr/>
        </p:nvSpPr>
        <p:spPr>
          <a:xfrm>
            <a:off x="4370760" y="1417320"/>
            <a:ext cx="1663920" cy="86832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充填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低停留／立即封口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5"/>
          <p:cNvSpPr/>
          <p:nvPr/>
        </p:nvSpPr>
        <p:spPr>
          <a:xfrm>
            <a:off x="6272640" y="1417320"/>
            <a:ext cx="1663920" cy="868320"/>
          </a:xfrm>
          <a:prstGeom prst="rect">
            <a:avLst/>
          </a:prstGeom>
          <a:solidFill>
            <a:srgbClr val="176B4D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FRESHLOCK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微波隧道袋內後殺</a:t>
            </a:r>
            <a:endParaRPr lang="en-US" sz="12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6"/>
          <p:cNvSpPr/>
          <p:nvPr/>
        </p:nvSpPr>
        <p:spPr>
          <a:xfrm>
            <a:off x="8174880" y="1417320"/>
            <a:ext cx="1663920" cy="86832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冷卻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快速降溫／避免餘熱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7"/>
          <p:cNvSpPr/>
          <p:nvPr/>
        </p:nvSpPr>
        <p:spPr>
          <a:xfrm>
            <a:off x="10076760" y="1417320"/>
            <a:ext cx="1663920" cy="86832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出貨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通路／外銷／活動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7" name="Image 0" descr="/mnt/data/a_close_up_industrial_food_processing_scene_a_sta.png"/>
          <p:cNvPicPr/>
          <p:nvPr/>
        </p:nvPicPr>
        <p:blipFill>
          <a:blip r:embed="rId3"/>
          <a:srcRect l="3651" r="3651"/>
          <a:stretch/>
        </p:blipFill>
        <p:spPr>
          <a:xfrm>
            <a:off x="685800" y="2788920"/>
            <a:ext cx="3840120" cy="2331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Text 8"/>
          <p:cNvSpPr/>
          <p:nvPr/>
        </p:nvSpPr>
        <p:spPr>
          <a:xfrm>
            <a:off x="4892040" y="2788920"/>
            <a:ext cx="6263280" cy="214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• 從榨汁到殺菌完成盡量不暫存、不等待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• 升溫、持溫、降溫拆開控制，避免一台設備拖全部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• 每包產品走相同節拍，讓熱歷程更一致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• 實際管理看四件事：良率、等待、紀錄、出貨準時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• 下一個瓶頸：前端原料規格、到貨品質與運輸穩定度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9"/>
          <p:cNvSpPr/>
          <p:nvPr/>
        </p:nvSpPr>
        <p:spPr>
          <a:xfrm>
            <a:off x="713160" y="5650920"/>
            <a:ext cx="106524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FRESHLOCK </a:t>
            </a:r>
            <a:r>
              <a:rPr lang="zh-CN" sz="1800" b="1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的價值不是一句「新鮮」，而是用流程設計減少等待、氧化、重工與管理浪費。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0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750" b="0" u="none" strike="noStrike">
                <a:solidFill>
                  <a:srgbClr val="6B7280"/>
                </a:solidFill>
                <a:effectLst/>
                <a:uFillTx/>
                <a:latin typeface="Microsoft JhengHei"/>
                <a:ea typeface="Microsoft JhengHei"/>
              </a:rPr>
              <a:t>左詮有限公司｜屏東大學第十屆「我是接班人」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11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0"/>
          <p:cNvSpPr/>
          <p:nvPr/>
        </p:nvSpPr>
        <p:spPr>
          <a:xfrm>
            <a:off x="567000" y="384120"/>
            <a:ext cx="98751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5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顧客來源與營收來源｜目前靠產品，未來靠規格與製程放大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1"/>
          <p:cNvSpPr/>
          <p:nvPr/>
        </p:nvSpPr>
        <p:spPr>
          <a:xfrm>
            <a:off x="594360" y="841320"/>
            <a:ext cx="1060668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現有通路打底，下一階段布局全球嬰幼兒與清真市場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2"/>
          <p:cNvSpPr/>
          <p:nvPr/>
        </p:nvSpPr>
        <p:spPr>
          <a:xfrm>
            <a:off x="685800" y="1325880"/>
            <a:ext cx="3520080" cy="1325520"/>
          </a:xfrm>
          <a:prstGeom prst="rect">
            <a:avLst/>
          </a:prstGeom>
          <a:solidFill>
            <a:srgbClr val="176B4D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114</a:t>
            </a:r>
            <a:r>
              <a:rPr lang="zh-CN" sz="18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年度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營業收入總額</a:t>
            </a:r>
            <a:r>
              <a:rPr lang="zh-TW" altLang="en-US" sz="18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約</a:t>
            </a:r>
            <a:r>
              <a:rPr lang="zh-CN" sz="18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 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65</a:t>
            </a:r>
            <a:r>
              <a:rPr lang="en-US" altLang="zh-TW" sz="18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00</a:t>
            </a:r>
            <a:r>
              <a:rPr lang="zh-TW" altLang="en-US" sz="18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萬</a:t>
            </a:r>
            <a:r>
              <a:rPr lang="zh-CN" sz="18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元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3"/>
          <p:cNvSpPr/>
          <p:nvPr/>
        </p:nvSpPr>
        <p:spPr>
          <a:xfrm>
            <a:off x="4572000" y="1325880"/>
            <a:ext cx="1416960" cy="347040"/>
          </a:xfrm>
          <a:prstGeom prst="rect">
            <a:avLst/>
          </a:prstGeom>
          <a:solidFill>
            <a:srgbClr val="C58B35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現有顧客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4"/>
          <p:cNvSpPr/>
          <p:nvPr/>
        </p:nvSpPr>
        <p:spPr>
          <a:xfrm>
            <a:off x="4590360" y="1792080"/>
            <a:ext cx="6309000" cy="150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r>
              <a:rPr lang="en-US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• 藥局／母嬰：丁丁藥局、宜兒樂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• 零售通路：寶雅、7-11</a:t>
            </a:r>
            <a:r>
              <a:rPr lang="zh-CN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、全家、</a:t>
            </a:r>
            <a:r>
              <a:rPr lang="en-US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HOLA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• 政府／學校：里港學童「周周有果汁喝」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• 外銷：日本神戶物產、香港 GREENPRICE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5"/>
          <p:cNvSpPr/>
          <p:nvPr/>
        </p:nvSpPr>
        <p:spPr>
          <a:xfrm>
            <a:off x="685800" y="3246120"/>
            <a:ext cx="1416960" cy="347040"/>
          </a:xfrm>
          <a:prstGeom prst="rect">
            <a:avLst/>
          </a:prstGeom>
          <a:solidFill>
            <a:srgbClr val="C58B35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營收來源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6"/>
          <p:cNvSpPr/>
          <p:nvPr/>
        </p:nvSpPr>
        <p:spPr>
          <a:xfrm>
            <a:off x="713160" y="3703320"/>
            <a:ext cx="4023000" cy="14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r>
              <a:rPr lang="en-US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• 自有品牌常溫果汁／果泥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• 通路活動與學童飲用方案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• 外銷訂單與規格文件服務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• 未來：製程導入、設備改善與技術授權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7"/>
          <p:cNvSpPr/>
          <p:nvPr/>
        </p:nvSpPr>
        <p:spPr>
          <a:xfrm>
            <a:off x="5760720" y="3310200"/>
            <a:ext cx="1828440" cy="502560"/>
          </a:xfrm>
          <a:prstGeom prst="rect">
            <a:avLst/>
          </a:prstGeom>
          <a:solidFill>
            <a:srgbClr val="176B4D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未來市場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8"/>
          <p:cNvSpPr/>
          <p:nvPr/>
        </p:nvSpPr>
        <p:spPr>
          <a:xfrm>
            <a:off x="5925240" y="4069080"/>
            <a:ext cx="493740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400" b="1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全球嬰幼兒市場＋清真市場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9"/>
          <p:cNvSpPr/>
          <p:nvPr/>
        </p:nvSpPr>
        <p:spPr>
          <a:xfrm>
            <a:off x="5925240" y="4709160"/>
            <a:ext cx="493740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6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要賣的不只是果汁，而是「安全、常溫、穩定、規格一致」的供應能力。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0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750" b="0" u="none" strike="noStrike">
                <a:solidFill>
                  <a:srgbClr val="6B7280"/>
                </a:solidFill>
                <a:effectLst/>
                <a:uFillTx/>
                <a:latin typeface="Microsoft JhengHei"/>
                <a:ea typeface="Microsoft JhengHei"/>
              </a:rPr>
              <a:t>左詮有限公司｜屏東大學第十屆「我是接班人」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1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0"/>
          <p:cNvSpPr/>
          <p:nvPr/>
        </p:nvSpPr>
        <p:spPr>
          <a:xfrm>
            <a:off x="567000" y="384120"/>
            <a:ext cx="98751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5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組織與現場分工｜人不是背景，是系統的一部分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"/>
          <p:cNvSpPr/>
          <p:nvPr/>
        </p:nvSpPr>
        <p:spPr>
          <a:xfrm>
            <a:off x="594360" y="841320"/>
            <a:ext cx="1060668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左詮要降低對單一師傅與口耳相傳的依賴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2"/>
          <p:cNvSpPr/>
          <p:nvPr/>
        </p:nvSpPr>
        <p:spPr>
          <a:xfrm>
            <a:off x="713160" y="1325880"/>
            <a:ext cx="1965600" cy="502560"/>
          </a:xfrm>
          <a:prstGeom prst="rect">
            <a:avLst/>
          </a:prstGeom>
          <a:solidFill>
            <a:srgbClr val="176B4D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負責人／經營團隊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3"/>
          <p:cNvSpPr/>
          <p:nvPr/>
        </p:nvSpPr>
        <p:spPr>
          <a:xfrm>
            <a:off x="2926080" y="1398960"/>
            <a:ext cx="795492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資金配置、製程策略、外部合作、客戶信任建立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4"/>
          <p:cNvSpPr/>
          <p:nvPr/>
        </p:nvSpPr>
        <p:spPr>
          <a:xfrm>
            <a:off x="713160" y="2103120"/>
            <a:ext cx="1965600" cy="50256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生產組長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5"/>
          <p:cNvSpPr/>
          <p:nvPr/>
        </p:nvSpPr>
        <p:spPr>
          <a:xfrm>
            <a:off x="2926080" y="2176200"/>
            <a:ext cx="795492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原料節拍、充填節奏、隧道／反壓操作、現場異常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6"/>
          <p:cNvSpPr/>
          <p:nvPr/>
        </p:nvSpPr>
        <p:spPr>
          <a:xfrm>
            <a:off x="713160" y="2880360"/>
            <a:ext cx="1965600" cy="50256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品管／行政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7"/>
          <p:cNvSpPr/>
          <p:nvPr/>
        </p:nvSpPr>
        <p:spPr>
          <a:xfrm>
            <a:off x="2926080" y="2953440"/>
            <a:ext cx="795492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批號紀錄、檢驗、採購、文件與客戶資料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8"/>
          <p:cNvSpPr/>
          <p:nvPr/>
        </p:nvSpPr>
        <p:spPr>
          <a:xfrm>
            <a:off x="713160" y="3657600"/>
            <a:ext cx="1965600" cy="50256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行銷／業務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9"/>
          <p:cNvSpPr/>
          <p:nvPr/>
        </p:nvSpPr>
        <p:spPr>
          <a:xfrm>
            <a:off x="2926080" y="3730680"/>
            <a:ext cx="7954920" cy="28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50" b="0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通路開發、活動執行、外銷文件與客戶服務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10"/>
          <p:cNvSpPr/>
          <p:nvPr/>
        </p:nvSpPr>
        <p:spPr>
          <a:xfrm>
            <a:off x="841320" y="4736520"/>
            <a:ext cx="10332360" cy="914040"/>
          </a:xfrm>
          <a:prstGeom prst="rect">
            <a:avLst/>
          </a:prstGeom>
          <a:solidFill>
            <a:srgbClr val="F2EFE5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下一階段的管理重點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由「能做」進化成「新人也能照標準做」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以表單、節拍、批次紀錄與設備監控降低學習門檻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11"/>
          <p:cNvSpPr/>
          <p:nvPr/>
        </p:nvSpPr>
        <p:spPr>
          <a:xfrm>
            <a:off x="841320" y="5879520"/>
            <a:ext cx="1005804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1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真正的瓶頸常不是機器，而是人對標準的理解是否一致、是否願意長期照做。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2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750" b="0" u="none" strike="noStrike">
                <a:solidFill>
                  <a:srgbClr val="6B7280"/>
                </a:solidFill>
                <a:effectLst/>
                <a:uFillTx/>
                <a:latin typeface="Microsoft JhengHei"/>
                <a:ea typeface="Microsoft JhengHei"/>
              </a:rPr>
              <a:t>左詮有限公司｜屏東大學第十屆「我是接班人」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13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 0"/>
          <p:cNvSpPr/>
          <p:nvPr/>
        </p:nvSpPr>
        <p:spPr>
          <a:xfrm>
            <a:off x="567000" y="384120"/>
            <a:ext cx="98751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4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真正最大變因｜不是設備，而是人對品質的認知不同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"/>
          <p:cNvSpPr/>
          <p:nvPr/>
        </p:nvSpPr>
        <p:spPr>
          <a:xfrm>
            <a:off x="594360" y="841320"/>
            <a:ext cx="1060668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每個角色的利益、習慣與責任不同，溝通成本必須被算進企劃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2"/>
          <p:cNvSpPr/>
          <p:nvPr/>
        </p:nvSpPr>
        <p:spPr>
          <a:xfrm>
            <a:off x="777240" y="1170360"/>
            <a:ext cx="1599840" cy="456840"/>
          </a:xfrm>
          <a:prstGeom prst="rect">
            <a:avLst/>
          </a:prstGeom>
          <a:solidFill>
            <a:srgbClr val="C58B35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農民／供應商</a:t>
            </a:r>
            <a:endParaRPr lang="en-US" sz="13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3"/>
          <p:cNvSpPr/>
          <p:nvPr/>
        </p:nvSpPr>
        <p:spPr>
          <a:xfrm>
            <a:off x="2651760" y="1225440"/>
            <a:ext cx="8595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希望順利出貨；分級太細會增加工作與成本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4"/>
          <p:cNvSpPr/>
          <p:nvPr/>
        </p:nvSpPr>
        <p:spPr>
          <a:xfrm>
            <a:off x="777240" y="1828800"/>
            <a:ext cx="1599840" cy="45684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採購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5"/>
          <p:cNvSpPr/>
          <p:nvPr/>
        </p:nvSpPr>
        <p:spPr>
          <a:xfrm>
            <a:off x="2651760" y="1883520"/>
            <a:ext cx="8595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怕斷貨，也怕嚴格驗收破壞人脈與採購彈性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6"/>
          <p:cNvSpPr/>
          <p:nvPr/>
        </p:nvSpPr>
        <p:spPr>
          <a:xfrm>
            <a:off x="777240" y="2487240"/>
            <a:ext cx="1599840" cy="45684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品管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7"/>
          <p:cNvSpPr/>
          <p:nvPr/>
        </p:nvSpPr>
        <p:spPr>
          <a:xfrm>
            <a:off x="2651760" y="2541960"/>
            <a:ext cx="8595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需要標準，但退貨會產生衝突與責任壓力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8"/>
          <p:cNvSpPr/>
          <p:nvPr/>
        </p:nvSpPr>
        <p:spPr>
          <a:xfrm>
            <a:off x="777240" y="3145680"/>
            <a:ext cx="1599840" cy="45684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物流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9"/>
          <p:cNvSpPr/>
          <p:nvPr/>
        </p:nvSpPr>
        <p:spPr>
          <a:xfrm>
            <a:off x="2651760" y="3200400"/>
            <a:ext cx="8595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希望快速載運；保冷、防撞、分批會增加成本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10"/>
          <p:cNvSpPr/>
          <p:nvPr/>
        </p:nvSpPr>
        <p:spPr>
          <a:xfrm>
            <a:off x="777240" y="3803760"/>
            <a:ext cx="1599840" cy="45684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現場人員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1"/>
          <p:cNvSpPr/>
          <p:nvPr/>
        </p:nvSpPr>
        <p:spPr>
          <a:xfrm>
            <a:off x="2651760" y="3858840"/>
            <a:ext cx="8595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希望原料好處理，不想因新制度增加等待與表單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12"/>
          <p:cNvSpPr/>
          <p:nvPr/>
        </p:nvSpPr>
        <p:spPr>
          <a:xfrm>
            <a:off x="914400" y="5102280"/>
            <a:ext cx="10058040" cy="658080"/>
          </a:xfrm>
          <a:prstGeom prst="rect">
            <a:avLst/>
          </a:prstGeom>
          <a:solidFill>
            <a:srgbClr val="176B4D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0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如果不先處理「人」，新設備、新表單、新制度都可能只是形式。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13"/>
          <p:cNvSpPr/>
          <p:nvPr/>
        </p:nvSpPr>
        <p:spPr>
          <a:xfrm>
            <a:off x="914400" y="5897880"/>
            <a:ext cx="1005804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所以企劃要量化回答：誰要改變？誰會反對？溝通要花多少時間？誘因與責任如何設計？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14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750" b="0" u="none" strike="noStrike">
                <a:solidFill>
                  <a:srgbClr val="6B7280"/>
                </a:solidFill>
                <a:effectLst/>
                <a:uFillTx/>
                <a:latin typeface="Microsoft JhengHei"/>
                <a:ea typeface="Microsoft JhengHei"/>
              </a:rPr>
              <a:t>左詮有限公司｜屏東大學第十屆「我是接班人」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15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 0"/>
          <p:cNvSpPr/>
          <p:nvPr/>
        </p:nvSpPr>
        <p:spPr>
          <a:xfrm>
            <a:off x="567000" y="384120"/>
            <a:ext cx="98751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4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未來三年經營策略｜左詮從產品公司升級成製程平台公司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1"/>
          <p:cNvSpPr/>
          <p:nvPr/>
        </p:nvSpPr>
        <p:spPr>
          <a:xfrm>
            <a:off x="594360" y="841320"/>
            <a:ext cx="1060668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150" b="0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穩住良率，再把規格、文件與製程輸出到國際市場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2"/>
          <p:cNvSpPr/>
          <p:nvPr/>
        </p:nvSpPr>
        <p:spPr>
          <a:xfrm>
            <a:off x="777240" y="1417320"/>
            <a:ext cx="2468520" cy="95976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1</a:t>
            </a:r>
            <a:r>
              <a:rPr lang="zh-CN" sz="14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｜先穩良率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每包熱歷程、包材承受、冷卻節奏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3"/>
          <p:cNvSpPr/>
          <p:nvPr/>
        </p:nvSpPr>
        <p:spPr>
          <a:xfrm>
            <a:off x="3520440" y="1417320"/>
            <a:ext cx="2651400" cy="95976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2</a:t>
            </a:r>
            <a:r>
              <a:rPr lang="zh-CN" sz="14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｜垂直整合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5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上游、初加工、核心製程、銷售、設備分工</a:t>
            </a:r>
            <a:endParaRPr lang="en-US" sz="1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4"/>
          <p:cNvSpPr/>
          <p:nvPr/>
        </p:nvSpPr>
        <p:spPr>
          <a:xfrm>
            <a:off x="6446520" y="1417320"/>
            <a:ext cx="2605680" cy="959760"/>
          </a:xfrm>
          <a:prstGeom prst="rect">
            <a:avLst/>
          </a:prstGeom>
          <a:solidFill>
            <a:srgbClr val="E4F0E8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8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3</a:t>
            </a:r>
            <a:r>
              <a:rPr lang="zh-CN" sz="138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｜建立信任</a:t>
            </a:r>
            <a:endParaRPr lang="en-US" sz="1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8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百大青農、工廠登記、專利、清真規格、外銷文件</a:t>
            </a:r>
            <a:endParaRPr lang="en-US" sz="1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5"/>
          <p:cNvSpPr/>
          <p:nvPr/>
        </p:nvSpPr>
        <p:spPr>
          <a:xfrm>
            <a:off x="9326880" y="1417320"/>
            <a:ext cx="2102760" cy="959760"/>
          </a:xfrm>
          <a:prstGeom prst="rect">
            <a:avLst/>
          </a:prstGeom>
          <a:solidFill>
            <a:srgbClr val="176B4D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8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4</a:t>
            </a:r>
            <a:r>
              <a:rPr lang="zh-CN" sz="138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｜技術放大</a:t>
            </a:r>
            <a:endParaRPr lang="en-US" sz="138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8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自動化、反壓連續、技術合作與設備導入</a:t>
            </a:r>
            <a:endParaRPr lang="en-US" sz="138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6"/>
          <p:cNvSpPr/>
          <p:nvPr/>
        </p:nvSpPr>
        <p:spPr>
          <a:xfrm>
            <a:off x="868680" y="2971800"/>
            <a:ext cx="10378080" cy="169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• 左詮先把實際產品做穩，再把製程標準化成可複製的方法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• 下一階段市場不以單一國家為限，鎖定全球嬰幼兒與清真市場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• 清真規格代表的不只是認證，而是原料、製程、清潔與文件都要更透明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• 供應鏈分工的目的，是讓每個環節都能被管理、追蹤與交接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7"/>
          <p:cNvSpPr/>
          <p:nvPr/>
        </p:nvSpPr>
        <p:spPr>
          <a:xfrm>
            <a:off x="868680" y="5532120"/>
            <a:ext cx="1014948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000" b="1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策略判斷：國際市場要的不是口號，而是一套能持續穩定交付的系統。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8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750" b="0" u="none" strike="noStrike">
                <a:solidFill>
                  <a:srgbClr val="6B7280"/>
                </a:solidFill>
                <a:effectLst/>
                <a:uFillTx/>
                <a:latin typeface="Microsoft JhengHei"/>
                <a:ea typeface="Microsoft JhengHei"/>
              </a:rPr>
              <a:t>左詮有限公司｜屏東大學第十屆「我是接班人」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9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0"/>
          <p:cNvSpPr/>
          <p:nvPr/>
        </p:nvSpPr>
        <p:spPr>
          <a:xfrm>
            <a:off x="567000" y="384120"/>
            <a:ext cx="98751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待解決問題背景｜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100</a:t>
            </a: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萬元內改善原料、品管與運輸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"/>
          <p:cNvSpPr/>
          <p:nvPr/>
        </p:nvSpPr>
        <p:spPr>
          <a:xfrm>
            <a:off x="594360" y="841320"/>
            <a:ext cx="1060668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2"/>
          <p:cNvSpPr/>
          <p:nvPr/>
        </p:nvSpPr>
        <p:spPr>
          <a:xfrm>
            <a:off x="713160" y="1261800"/>
            <a:ext cx="2742840" cy="438480"/>
          </a:xfrm>
          <a:prstGeom prst="rect">
            <a:avLst/>
          </a:prstGeom>
          <a:solidFill>
            <a:srgbClr val="176B4D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8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左詮目前實際遇到的問題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3"/>
          <p:cNvSpPr/>
          <p:nvPr/>
        </p:nvSpPr>
        <p:spPr>
          <a:xfrm>
            <a:off x="786240" y="1901880"/>
            <a:ext cx="10515240" cy="187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• </a:t>
            </a:r>
            <a:r>
              <a:rPr lang="en-US" sz="1300" b="0" u="none" strike="noStrike" dirty="0" err="1">
                <a:solidFill>
                  <a:schemeClr val="dk1"/>
                </a:solidFill>
                <a:effectLst/>
                <a:uFillTx/>
                <a:latin typeface="Microsoft JhengHei"/>
              </a:rPr>
              <a:t>後端</a:t>
            </a:r>
            <a:r>
              <a:rPr lang="en-US" sz="13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 FRESHLOCK </a:t>
            </a:r>
            <a:r>
              <a:rPr lang="zh-CN" sz="13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製程已可控制節拍，但前端原料不穩會拖累良率與風味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• </a:t>
            </a:r>
            <a:r>
              <a:rPr lang="en-US" sz="1300" b="0" u="none" strike="noStrike" dirty="0" err="1">
                <a:solidFill>
                  <a:schemeClr val="dk1"/>
                </a:solidFill>
                <a:effectLst/>
                <a:uFillTx/>
                <a:latin typeface="Microsoft JhengHei"/>
              </a:rPr>
              <a:t>到貨成熟度、糖度、酸度、大小、損傷、採收時間與到貨溫度差異大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• </a:t>
            </a:r>
            <a:r>
              <a:rPr lang="en-US" sz="1300" b="0" u="none" strike="noStrike" dirty="0" err="1">
                <a:solidFill>
                  <a:schemeClr val="dk1"/>
                </a:solidFill>
                <a:effectLst/>
                <a:uFillTx/>
                <a:latin typeface="Microsoft JhengHei"/>
              </a:rPr>
              <a:t>運輸中可能產生碰傷、悶熱、等待、混批與重複搬運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• </a:t>
            </a:r>
            <a:r>
              <a:rPr lang="en-US" sz="1300" b="0" u="none" strike="noStrike" dirty="0" err="1">
                <a:solidFill>
                  <a:schemeClr val="dk1"/>
                </a:solidFill>
                <a:effectLst/>
                <a:uFillTx/>
                <a:latin typeface="Microsoft JhengHei"/>
              </a:rPr>
              <a:t>進廠後才挑選，會增加人力、報廢、退貨與供應商爭議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• 100</a:t>
            </a:r>
            <a:r>
              <a:rPr lang="zh-CN" sz="1300" b="0" u="none" strike="noStrike" dirty="0">
                <a:solidFill>
                  <a:schemeClr val="dk1"/>
                </a:solidFill>
                <a:effectLst/>
                <a:uFillTx/>
                <a:latin typeface="Microsoft JhengHei"/>
              </a:rPr>
              <a:t>萬元有限，需判斷哪些靠花錢，哪些靠減法或拆工解決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4"/>
          <p:cNvSpPr/>
          <p:nvPr/>
        </p:nvSpPr>
        <p:spPr>
          <a:xfrm>
            <a:off x="960120" y="4709160"/>
            <a:ext cx="10149480" cy="822600"/>
          </a:xfrm>
          <a:prstGeom prst="rect">
            <a:avLst/>
          </a:prstGeom>
          <a:solidFill>
            <a:srgbClr val="F2EFE5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左詮要解決的不是一句「加強品管」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zh-CN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而是一套能被農民、採購、品管、物流與現場長期執行的系統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5"/>
          <p:cNvSpPr/>
          <p:nvPr/>
        </p:nvSpPr>
        <p:spPr>
          <a:xfrm>
            <a:off x="960120" y="5806440"/>
            <a:ext cx="1014948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核心限制：預算≤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100</a:t>
            </a:r>
            <a:r>
              <a:rPr lang="zh-CN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萬元｜需提出量化</a:t>
            </a: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KPI</a:t>
            </a:r>
            <a:r>
              <a:rPr lang="zh-CN" sz="14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｜需列出執行時程與風險。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6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7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7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 0"/>
          <p:cNvSpPr/>
          <p:nvPr/>
        </p:nvSpPr>
        <p:spPr>
          <a:xfrm>
            <a:off x="640080" y="5302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3000" b="1" u="none" strike="noStrike">
                <a:solidFill>
                  <a:srgbClr val="FFFFFF"/>
                </a:solidFill>
                <a:effectLst/>
                <a:uFillTx/>
                <a:latin typeface="Microsoft JhengHei"/>
                <a:ea typeface="Microsoft JhengHei"/>
              </a:rPr>
              <a:t>給學生的兩個待解決問題</a:t>
            </a:r>
            <a:endParaRPr lang="en-US" sz="3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"/>
          <p:cNvSpPr/>
          <p:nvPr/>
        </p:nvSpPr>
        <p:spPr>
          <a:xfrm>
            <a:off x="658440" y="107892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請用條列式企劃回答，必須有數字、有預算、有時程、有</a:t>
            </a:r>
            <a:r>
              <a:rPr lang="en-US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KPI</a:t>
            </a:r>
            <a:r>
              <a:rPr lang="zh-CN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。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2"/>
          <p:cNvSpPr/>
          <p:nvPr/>
        </p:nvSpPr>
        <p:spPr>
          <a:xfrm>
            <a:off x="749880" y="1783080"/>
            <a:ext cx="1325520" cy="438480"/>
          </a:xfrm>
          <a:prstGeom prst="rect">
            <a:avLst/>
          </a:prstGeom>
          <a:solidFill>
            <a:srgbClr val="C58B35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 fontScale="85000" lnSpcReduction="20000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題目一｜</a:t>
            </a:r>
            <a:r>
              <a:rPr lang="en-US" sz="17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100</a:t>
            </a:r>
            <a:r>
              <a:rPr lang="zh-CN" sz="17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萬元原料與運輸改善案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3"/>
          <p:cNvSpPr/>
          <p:nvPr/>
        </p:nvSpPr>
        <p:spPr>
          <a:xfrm>
            <a:off x="804600" y="2423160"/>
            <a:ext cx="1078956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請在</a:t>
            </a:r>
            <a:r>
              <a:rPr lang="en-US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100</a:t>
            </a:r>
            <a:r>
              <a:rPr lang="zh-CN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萬元內，針對左詮水果原料規格、品管與運輸提出改善企劃：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列出預算分配、至少</a:t>
            </a:r>
            <a:r>
              <a:rPr lang="en-US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5</a:t>
            </a:r>
            <a:r>
              <a:rPr lang="zh-CN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項可量測原料標準、流程中要增加／刪除／拆分的項目，並提出至少</a:t>
            </a:r>
            <a:r>
              <a:rPr lang="en-US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3</a:t>
            </a:r>
            <a:r>
              <a:rPr lang="zh-CN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個量化</a:t>
            </a:r>
            <a:r>
              <a:rPr lang="en-US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KPI</a:t>
            </a:r>
            <a:r>
              <a:rPr lang="zh-CN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。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4"/>
          <p:cNvSpPr/>
          <p:nvPr/>
        </p:nvSpPr>
        <p:spPr>
          <a:xfrm>
            <a:off x="749880" y="3931920"/>
            <a:ext cx="1325520" cy="438480"/>
          </a:xfrm>
          <a:prstGeom prst="rect">
            <a:avLst/>
          </a:prstGeom>
          <a:solidFill>
            <a:srgbClr val="C58B35"/>
          </a:solidFill>
          <a:ln w="0">
            <a:solidFill>
              <a:srgbClr val="D4D6CE">
                <a:alpha val="90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0" tIns="1080" rIns="1080" bIns="1080" anchor="ctr">
            <a:normAutofit fontScale="85000"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700" b="1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題目二｜人的變因與執行機制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5"/>
          <p:cNvSpPr/>
          <p:nvPr/>
        </p:nvSpPr>
        <p:spPr>
          <a:xfrm>
            <a:off x="804600" y="4572000"/>
            <a:ext cx="10789560" cy="95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5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若最大不穩定來自農民、採購、品管、物流與現場對品質認知不同，請條列各角色阻力、溝通成本、誘因與權責分工；並訂出何時繼續、修正或停止的量化標準。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6"/>
          <p:cNvSpPr/>
          <p:nvPr/>
        </p:nvSpPr>
        <p:spPr>
          <a:xfrm>
            <a:off x="822960" y="6144840"/>
            <a:ext cx="105152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300" b="0" u="none" strike="noStrike">
                <a:solidFill>
                  <a:srgbClr val="EEF6EE"/>
                </a:solidFill>
                <a:effectLst/>
                <a:uFillTx/>
                <a:latin typeface="Microsoft JhengHei"/>
              </a:rPr>
              <a:t>核心提醒：創新不一定是加法，也可能是刪除浪費、拆開責任，並讓人願意持續照做。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7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750" b="0" u="none" strike="noStrike" dirty="0">
                <a:solidFill>
                  <a:srgbClr val="D2DCD2"/>
                </a:solidFill>
                <a:effectLst/>
                <a:uFillTx/>
                <a:latin typeface="Microsoft JhengHei"/>
                <a:ea typeface="Microsoft JhengHei"/>
              </a:rPr>
              <a:t>左詮有限公司｜屏東大學第十</a:t>
            </a:r>
            <a:r>
              <a:rPr lang="zh-TW" altLang="en-US" sz="750" dirty="0">
                <a:solidFill>
                  <a:srgbClr val="D2DCD2"/>
                </a:solidFill>
                <a:latin typeface="Microsoft JhengHei"/>
                <a:ea typeface="Microsoft JhengHei"/>
              </a:rPr>
              <a:t>三</a:t>
            </a:r>
            <a:r>
              <a:rPr lang="zh-CN" sz="750" b="0" u="none" strike="noStrike" dirty="0">
                <a:solidFill>
                  <a:srgbClr val="D2DCD2"/>
                </a:solidFill>
                <a:effectLst/>
                <a:uFillTx/>
                <a:latin typeface="Microsoft JhengHei"/>
                <a:ea typeface="Microsoft JhengHei"/>
              </a:rPr>
              <a:t>屆「我是接班人」</a:t>
            </a:r>
            <a:endParaRPr lang="en-US" sz="75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8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10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 0"/>
          <p:cNvSpPr/>
          <p:nvPr/>
        </p:nvSpPr>
        <p:spPr>
          <a:xfrm>
            <a:off x="685800" y="777240"/>
            <a:ext cx="50288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200" b="1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給接班人的一句話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1"/>
          <p:cNvSpPr/>
          <p:nvPr/>
        </p:nvSpPr>
        <p:spPr>
          <a:xfrm>
            <a:off x="685800" y="1508760"/>
            <a:ext cx="10240920" cy="109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34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不是把上一代做的事情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3400" b="1" u="none" strike="noStrike">
                <a:solidFill>
                  <a:srgbClr val="10201B"/>
                </a:solidFill>
                <a:effectLst/>
                <a:uFillTx/>
                <a:latin typeface="Microsoft JhengHei"/>
                <a:ea typeface="Microsoft JhengHei"/>
              </a:rPr>
              <a:t>繼續做而已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2"/>
          <p:cNvSpPr/>
          <p:nvPr/>
        </p:nvSpPr>
        <p:spPr>
          <a:xfrm>
            <a:off x="713160" y="3154680"/>
            <a:ext cx="978372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2300" b="1" u="none" strike="noStrike">
                <a:solidFill>
                  <a:srgbClr val="176B4D"/>
                </a:solidFill>
                <a:effectLst/>
                <a:uFillTx/>
                <a:latin typeface="Microsoft JhengHei"/>
                <a:ea typeface="Microsoft JhengHei"/>
              </a:rPr>
              <a:t>而是把一個混亂的產業，整理成可以被信任、可以被複製、可以被交給下一個人的系統。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3"/>
          <p:cNvSpPr/>
          <p:nvPr/>
        </p:nvSpPr>
        <p:spPr>
          <a:xfrm>
            <a:off x="713160" y="4892040"/>
            <a:ext cx="2377080" cy="52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C58B35"/>
                </a:solidFill>
                <a:effectLst/>
                <a:uFillTx/>
                <a:latin typeface="Microsoft JhengHei"/>
                <a:ea typeface="Microsoft JhengHei"/>
              </a:rPr>
              <a:t>Q&amp;A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4"/>
          <p:cNvSpPr/>
          <p:nvPr/>
        </p:nvSpPr>
        <p:spPr>
          <a:xfrm>
            <a:off x="713160" y="5715000"/>
            <a:ext cx="704052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1250" b="0" u="none" strike="noStrike">
                <a:solidFill>
                  <a:srgbClr val="4B5563"/>
                </a:solidFill>
                <a:effectLst/>
                <a:uFillTx/>
                <a:latin typeface="Microsoft JhengHei"/>
                <a:ea typeface="Microsoft JhengHei"/>
              </a:rPr>
              <a:t>左詮有限公司｜從屏東水果走向常溫鮮度平台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6" name="Image 0" descr="/mnt/data/a_wide_highly_detailed_composite_promotional_scen.png"/>
          <p:cNvPicPr/>
          <p:nvPr/>
        </p:nvPicPr>
        <p:blipFill>
          <a:blip r:embed="rId3"/>
          <a:srcRect l="4844" r="4844"/>
          <a:stretch/>
        </p:blipFill>
        <p:spPr>
          <a:xfrm>
            <a:off x="8458200" y="4005000"/>
            <a:ext cx="3154320" cy="1965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7" name="Text 5"/>
          <p:cNvSpPr/>
          <p:nvPr/>
        </p:nvSpPr>
        <p:spPr>
          <a:xfrm>
            <a:off x="50292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zh-CN" sz="750" b="0" u="none" strike="noStrike">
                <a:solidFill>
                  <a:srgbClr val="6B7280"/>
                </a:solidFill>
                <a:effectLst/>
                <a:uFillTx/>
                <a:latin typeface="Microsoft JhengHei"/>
                <a:ea typeface="Microsoft JhengHei"/>
              </a:rPr>
              <a:t>左詮有限公司｜屏東大學第十屆「我是接班人」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6"/>
          <p:cNvSpPr/>
          <p:nvPr/>
        </p:nvSpPr>
        <p:spPr>
          <a:xfrm>
            <a:off x="11475720" y="6473880"/>
            <a:ext cx="2282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Microsoft JhengHei"/>
              </a:rPr>
              <a:t>11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JhengHei"/>
        <a:ea typeface=""/>
        <a:cs typeface=""/>
      </a:majorFont>
      <a:minorFont>
        <a:latin typeface="Microsoft JhengHe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1589</Words>
  <Application>Microsoft Office PowerPoint</Application>
  <PresentationFormat>寬螢幕</PresentationFormat>
  <Paragraphs>180</Paragraphs>
  <Slides>11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7" baseType="lpstr">
      <vt:lpstr>Microsoft JhengHei</vt:lpstr>
      <vt:lpstr>Arial</vt:lpstr>
      <vt:lpstr>Symbol</vt:lpstr>
      <vt:lpstr>Times New Roman</vt:lpstr>
      <vt:lpstr>Wingdings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左詮有限公司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</cp:revision>
  <dcterms:modified xsi:type="dcterms:W3CDTF">2026-07-22T06:06:26Z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2026-07-22T04:50:47Z</dcterms:created>
  <dc:creator>OpenAI</dc:creator>
  <dc:description/>
  <dc:language>en-US</dc:language>
  <cp:lastModifiedBy>OpenAI</cp:lastModifiedBy>
  <dcterms:modified xsi:type="dcterms:W3CDTF">2026-07-22T04:50:47Z</dcterms:modified>
  <cp:revision>1</cp:revision>
  <dc:subject>左詮有限公司｜屏東大學我是接班人企業說明會修正版</dc:subject>
  <dc:title>2025我是接班人企業簡報_修正版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14</vt:r8>
  </property>
  <property fmtid="{D5CDD505-2E9C-101B-9397-08002B2CF9AE}" pid="3" name="PresentationFormat">
    <vt:lpwstr>On-screen Show (16:9)</vt:lpwstr>
  </property>
  <property fmtid="{D5CDD505-2E9C-101B-9397-08002B2CF9AE}" pid="4" name="Slides">
    <vt:r8>14</vt:r8>
  </property>
</Properties>
</file>